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75" d="100"/>
          <a:sy n="75" d="100"/>
        </p:scale>
        <p:origin x="-177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8307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zh-TW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zh-TW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zh-TW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zh-TW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zh-TW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asyorganicfarming.com/index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2051718" y="5516562"/>
            <a:ext cx="6624737" cy="8647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3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禮賢會恩慈學校 謝慶生校長</a:t>
            </a:r>
            <a:br>
              <a:rPr lang="zh-TW" sz="3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鳳溪廖潤琛紀念學校 謝盛業校長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548679"/>
            <a:ext cx="8883004" cy="122413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07504" y="1981289"/>
            <a:ext cx="878408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zh-TW" sz="5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（碧翠有機耕種有限公司）</a:t>
            </a:r>
          </a:p>
        </p:txBody>
      </p:sp>
      <p:sp>
        <p:nvSpPr>
          <p:cNvPr id="91" name="Shape 91"/>
          <p:cNvSpPr/>
          <p:nvPr/>
        </p:nvSpPr>
        <p:spPr>
          <a:xfrm>
            <a:off x="8460432" y="6669360"/>
            <a:ext cx="683567" cy="18864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04800" y="40466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15/3 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屯門總辦事處</a:t>
            </a:r>
            <a:r>
              <a:rPr lang="zh-TW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17/3 </a:t>
            </a:r>
            <a:r>
              <a:rPr lang="zh-TW" sz="44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扶康會天台工程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72816"/>
            <a:ext cx="5714999" cy="32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4606925"/>
            <a:ext cx="4038599" cy="22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04800"/>
            <a:ext cx="2800349" cy="282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20/3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全城有機日攤位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4054475"/>
            <a:ext cx="3733800" cy="280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1371600"/>
            <a:ext cx="4648199" cy="266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0"/>
            <a:ext cx="2590800" cy="460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-30212" y="0"/>
            <a:ext cx="3625304" cy="6295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>
              <a:buSzPct val="25000"/>
            </a:pPr>
            <a:r>
              <a:rPr lang="en-US" altLang="zh-TW" sz="20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20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sz="4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lang="zh-TW" sz="4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/3 </a:t>
            </a:r>
            <a:r>
              <a:rPr lang="zh-TW" sz="4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PolyU 午間分享</a:t>
            </a:r>
            <a:r>
              <a:rPr lang="zh-TW" sz="4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23/3 </a:t>
            </a:r>
            <a:r>
              <a:rPr lang="zh-TW" sz="4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喜靈</a:t>
            </a:r>
            <a:r>
              <a:rPr lang="zh-TW" sz="44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洲</a:t>
            </a:r>
            <a:r>
              <a:rPr lang="zh-TW" altLang="en-US" sz="4400" b="1" i="0" u="none" strike="noStrike" cap="none" dirty="0" smtClean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工程</a:t>
            </a:r>
            <a:r>
              <a:rPr lang="en-US" altLang="zh-TW" sz="4400" b="1" i="0" u="none" strike="noStrike" cap="none" dirty="0" smtClean="0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altLang="zh-TW" sz="4400" b="1" i="0" u="none" strike="noStrike" cap="none" dirty="0" smtClean="0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altLang="zh-HK" b="1" dirty="0" smtClean="0"/>
              <a:t>29</a:t>
            </a:r>
            <a:r>
              <a:rPr lang="zh-TW" altLang="zh-HK" b="1" dirty="0"/>
              <a:t>/3</a:t>
            </a:r>
            <a:r>
              <a:rPr lang="zh-TW" altLang="zh-HK" dirty="0"/>
              <a:t> </a:t>
            </a:r>
            <a:r>
              <a:rPr lang="zh-TW" altLang="zh-HK" b="1" dirty="0">
                <a:solidFill>
                  <a:srgbClr val="0070C0"/>
                </a:solidFill>
              </a:rPr>
              <a:t>HKU 課堂</a:t>
            </a:r>
            <a:r>
              <a:rPr lang="zh-TW" altLang="zh-HK" b="1" dirty="0" smtClean="0">
                <a:solidFill>
                  <a:srgbClr val="0070C0"/>
                </a:solidFill>
              </a:rPr>
              <a:t>分享</a:t>
            </a:r>
            <a:endParaRPr lang="zh-TW" sz="44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0"/>
            <a:ext cx="4189016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792" y="0"/>
            <a:ext cx="2316163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792" y="3566709"/>
            <a:ext cx="5809208" cy="302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85800" y="-2738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15/4 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明樂村會議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4579937"/>
            <a:ext cx="4648199" cy="2278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4559300"/>
            <a:ext cx="3809999" cy="22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0" y="1447800"/>
            <a:ext cx="3471863" cy="253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447800"/>
            <a:ext cx="339090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種領導模式來分析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26875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Organizational Leadership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EOF是微企的關係，全職的員工不到十人，所以Organizational Leadership不明顯。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CCFFFF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EOF的行政總裁及總決策人為張先生，但實際上由Pan So負責各項工作日程及對外聯絡等等工作 (公司內部重要協調工作的人)。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基於員工的人數較少，所以，公司的考績／評價制度不明顯，反之，透過日常的接觸就可評定員工的表現。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種領導模式來分析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268759"/>
            <a:ext cx="8229600" cy="52565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Instructional Leadership</a:t>
            </a:r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EOF是微企，所以，領導層基本上也有着</a:t>
            </a:r>
            <a:r>
              <a:rPr lang="zh-TW" sz="3600" b="1" i="0" u="sng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前線員工</a:t>
            </a:r>
            <a:r>
              <a:rPr lang="zh-TW" sz="3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的特質。領導層對公司所從事的產業是有認識，甚至是專家，或能容易找到專家指導員工，有其獨特性的Instructional Leadership。 </a:t>
            </a:r>
            <a:r>
              <a:rPr lang="zh-TW" sz="2800" b="1" i="1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(Mawin、 Andy、Florence)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EOF的行政總裁張先生有其個人獨特之處，他善用運用自己的人際網絡及所得的訊息來豐富自己的想法，甚至兼容並蓄，修訂原想法及公司發展的方向。 </a:t>
            </a:r>
            <a:r>
              <a:rPr lang="zh-TW" sz="2800" b="1" i="1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(見Mawin簡歷)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種領導模式來分析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95536" y="1268759"/>
            <a:ext cx="8291263" cy="4896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Instructional Leadership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OF生產的重點是有機認證的「有機農作物」，在這過程中公司對生產有嚴格的要求。同時，為了優勝於市場上提供相似商品競爭對手，及避免產品生產模式的被複製，減低自身的競爭力，所以，公司強調其獨特性、獨有性，為此，公司藉有效的「知識管理」來處理「EOF公司知識庫／智慧庫」，亦不時藉有效的知識管理來修訂和豐富其「公司知識庫／智慧庫」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種領導模式來分析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26875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Strategic Leadership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Mawin有着強的信念，故此，領導下的EOF公司按他的想法發展，並因</a:t>
            </a:r>
            <a:r>
              <a:rPr lang="zh-TW" sz="30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時勢而作改變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583" y="2924943"/>
            <a:ext cx="8157920" cy="132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062" y="4367608"/>
            <a:ext cx="4273550" cy="251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種領導模式來分析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6875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Strategic Leadership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CCFFFF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如前所述，EOF是由幾位「志同道合」，有共同理念的成員組成，公司的價值和信念近一致，所以，組織有其獨有文化。</a:t>
            </a:r>
          </a:p>
          <a:p>
            <a:pPr marL="742950" marR="0" lvl="1" indent="-28575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ct val="106666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基於Mawin的背景，他擁有</a:t>
            </a:r>
            <a:r>
              <a:rPr lang="zh-TW" sz="3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寛且闊</a:t>
            </a:r>
            <a:r>
              <a:rPr lang="zh-TW" sz="30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TW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人際網絡</a:t>
            </a:r>
            <a:r>
              <a:rPr lang="zh-TW" sz="30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，而且善用／引進新的資源，並藉此帶來新的理念或合作的方式，可能是透過「加盟」或「Franchise」豐富了EOF。</a:t>
            </a:r>
            <a:r>
              <a:rPr lang="zh-TW" sz="2800" b="1" i="0" u="none" strike="noStrike" cap="none">
                <a:solidFill>
                  <a:srgbClr val="CCFF99"/>
                </a:solidFill>
                <a:latin typeface="Arial"/>
                <a:ea typeface="Arial"/>
                <a:cs typeface="Arial"/>
                <a:sym typeface="Arial"/>
              </a:rPr>
              <a:t>(示例：明樂村會議)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1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種領導模式來分析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26875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Community Leadership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EOF是微企，但具備了社企關懷社會，多講社會責任的特點，這與Mawin個人的經歷和個性有關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CCFFFF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EOF聘任的員工當中，包括隱蔽青年、再就業的婦女(有機天使)  </a:t>
            </a:r>
            <a:r>
              <a:rPr lang="zh-TW" sz="3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(雙贏局面)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EOF會到不同的機構做講座，推動綠色生活，其中一個成功的例子為「銀髮尖兵」。後來藉著「銀髮尖兵」第三齡的參與，帶動了EOF在錦田的發展…… 　　</a:t>
            </a:r>
            <a:r>
              <a:rPr lang="zh-TW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(多贏局面)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1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41277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公司信念：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ct val="25000"/>
              <a:buFont typeface="Arial"/>
              <a:buNone/>
            </a:pPr>
            <a:r>
              <a:rPr lang="zh-TW" sz="3200" b="0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TW" sz="3200" b="0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Easy Organic Farming（碧翠有機耕種有限公司）</a:t>
            </a:r>
            <a:r>
              <a:rPr lang="zh-TW" sz="3200" b="0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致力於提供給現代人既簡便又有趣的方法，去體驗農耕的樂趣。我們希望以新穎的概念和系統化的商品，不僅能在趣味、健康、綠化或親子等方面令用家得到裨益，並且在保護環境上能為地球出一分力。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96" y="188640"/>
            <a:ext cx="8883004" cy="103048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467543" y="5589239"/>
            <a:ext cx="6084510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http://www.easyorganicfarming.com/index.html</a:t>
            </a:r>
            <a:r>
              <a:rPr lang="zh-TW" sz="22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以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種領導模式來分析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26875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Community Leadership</a:t>
            </a: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–"/>
            </a:pPr>
            <a:r>
              <a:rPr lang="zh-TW" sz="3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從傳媒的報導，參與電台、電視的節目，在過程當中除了讓讀者、聽眾及觀眾帶來綠色與環保的訊息外，亦宣傳了EOF，為EOF帶來正面的形象   </a:t>
            </a:r>
            <a:r>
              <a:rPr lang="zh-TW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(多贏局面)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383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可進一步思考的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CEO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說話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34076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zh-TW" sz="32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不計較成本參與其他NGO活動……賺錢非唯一的目的，相反，要做對生活、生命有意義的事為先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Char char="•"/>
            </a:pPr>
            <a:r>
              <a:rPr lang="zh-TW" sz="3200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致力推動、推廣綠色生活，是希望藉分享、共享、共同成長來達致「1+1大於3」……更有效做到「綠色生活」的目的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zh-TW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Who you know is more important than what you know.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116631"/>
            <a:ext cx="8229600" cy="100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潛在的困難和隱憂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196751"/>
            <a:ext cx="8229600" cy="547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AutoNum type="arabicPeriod"/>
            </a:pPr>
            <a:r>
              <a:rPr lang="zh-TW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個人魅力型公司，公司由EOF之父一人主導，長遠而言對公司的發展和傳承會構成影響，例如主要人物的健康左右未來發展</a:t>
            </a: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AutoNum type="arabicPeriod"/>
            </a:pPr>
            <a:r>
              <a:rPr lang="zh-TW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EOF並非實業公司，部份營運以合作方式為主，易受合作伙伴的影響，這樣，公司會較處於被動而非自主的運作</a:t>
            </a: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AutoNum type="arabicPeriod"/>
            </a:pPr>
            <a:r>
              <a:rPr lang="zh-TW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致力打造成品牌，但真正要成為品牌之路仍漫漫</a:t>
            </a:r>
          </a:p>
          <a:p>
            <a:pPr marL="609600" marR="0" lvl="0" indent="-60960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Arial"/>
              <a:buAutoNum type="arabicPeriod"/>
            </a:pPr>
            <a:r>
              <a:rPr lang="zh-TW" sz="32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太多理念、涉及過多範疇，未能聚焦集中發展，且容易產生角色衝突</a:t>
            </a:r>
          </a:p>
          <a:p>
            <a:pPr marL="609600" marR="0" lvl="0" indent="-609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從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到學校的實踐</a:t>
            </a:r>
            <a: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196751"/>
            <a:ext cx="8229600" cy="4929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FFC000"/>
              </a:buClr>
              <a:buSzPct val="100000"/>
              <a:buFont typeface="Arial"/>
              <a:buChar char="•"/>
            </a:pPr>
            <a:r>
              <a:rPr lang="zh-TW">
                <a:solidFill>
                  <a:srgbClr val="FFC000"/>
                </a:solidFill>
              </a:rPr>
              <a:t>放下身段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r>
              <a:rPr lang="zh-TW">
                <a:solidFill>
                  <a:srgbClr val="FFC000"/>
                </a:solidFill>
              </a:rPr>
              <a:t>Causal to suit</a:t>
            </a:r>
          </a:p>
          <a:p>
            <a:pPr lvl="0" rtl="0">
              <a:spcBef>
                <a:spcPts val="0"/>
              </a:spcBef>
              <a:buClr>
                <a:srgbClr val="FFC000"/>
              </a:buClr>
              <a:buSzPct val="100000"/>
              <a:buFont typeface="Arial"/>
              <a:buChar char="•"/>
            </a:pPr>
            <a:r>
              <a:rPr lang="zh-TW">
                <a:solidFill>
                  <a:srgbClr val="FFC000"/>
                </a:solidFill>
              </a:rPr>
              <a:t>親和力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5" y="5517232"/>
            <a:ext cx="9108504" cy="1313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9850" y="1021425"/>
            <a:ext cx="23145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599" y="2374275"/>
            <a:ext cx="2492250" cy="29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從</a:t>
            </a:r>
            <a:r>
              <a:rPr lang="zh-TW" sz="4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  <a:r>
              <a:rPr lang="zh-TW" sz="44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到學校的實踐</a:t>
            </a:r>
            <a:r>
              <a:rPr lang="zh-TW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4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172926"/>
            <a:ext cx="8229600" cy="492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FFC000"/>
              </a:buClr>
            </a:pPr>
            <a:r>
              <a:rPr lang="zh-TW" b="1" dirty="0">
                <a:solidFill>
                  <a:srgbClr val="FFC000"/>
                </a:solidFill>
              </a:rPr>
              <a:t>創造</a:t>
            </a:r>
            <a:r>
              <a:rPr lang="zh-TW" b="1" dirty="0" smtClean="0">
                <a:solidFill>
                  <a:srgbClr val="FFC000"/>
                </a:solidFill>
              </a:rPr>
              <a:t>不同</a:t>
            </a:r>
            <a:endParaRPr lang="en-US" altLang="zh-TW" b="1" dirty="0" smtClean="0">
              <a:solidFill>
                <a:srgbClr val="FFC000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FFC000"/>
              </a:buClr>
            </a:pPr>
            <a:endParaRPr lang="en-US" altLang="zh-TW" dirty="0">
              <a:solidFill>
                <a:srgbClr val="FFC000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FFC000"/>
              </a:buClr>
            </a:pPr>
            <a:endParaRPr lang="en-US" altLang="zh-TW" dirty="0" smtClean="0">
              <a:solidFill>
                <a:srgbClr val="FFC000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FFC000"/>
              </a:buClr>
            </a:pPr>
            <a:endParaRPr lang="en-US" altLang="zh-TW" dirty="0">
              <a:solidFill>
                <a:srgbClr val="FFC000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FFC000"/>
              </a:buClr>
            </a:pPr>
            <a:endParaRPr lang="en-US" altLang="zh-TW" dirty="0" smtClean="0">
              <a:solidFill>
                <a:srgbClr val="FFC000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FFC000"/>
              </a:buClr>
            </a:pPr>
            <a:endParaRPr lang="en-US" altLang="zh-TW" dirty="0">
              <a:solidFill>
                <a:srgbClr val="FFC000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FFC000"/>
              </a:buClr>
            </a:pPr>
            <a:endParaRPr lang="en-US" altLang="zh-TW" dirty="0" smtClean="0">
              <a:solidFill>
                <a:srgbClr val="FFC000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FFC000"/>
              </a:buClr>
            </a:pPr>
            <a:endParaRPr lang="en-US" altLang="zh-TW" dirty="0">
              <a:solidFill>
                <a:srgbClr val="FFC000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FFC000"/>
              </a:buClr>
            </a:pPr>
            <a:r>
              <a:rPr lang="zh-TW" altLang="zh-HK" b="1" dirty="0" smtClean="0">
                <a:solidFill>
                  <a:srgbClr val="7030A0"/>
                </a:solidFill>
              </a:rPr>
              <a:t>品牌</a:t>
            </a:r>
            <a:endParaRPr lang="zh-TW" altLang="zh-HK" b="1" dirty="0">
              <a:solidFill>
                <a:srgbClr val="7030A0"/>
              </a:solidFill>
            </a:endParaRPr>
          </a:p>
          <a:p>
            <a:pPr lvl="0" indent="-342900">
              <a:spcBef>
                <a:spcPts val="0"/>
              </a:spcBef>
              <a:buClr>
                <a:srgbClr val="FFC000"/>
              </a:buClr>
            </a:pPr>
            <a:r>
              <a:rPr lang="zh-TW" altLang="zh-HK" b="1" dirty="0">
                <a:solidFill>
                  <a:srgbClr val="7030A0"/>
                </a:solidFill>
              </a:rPr>
              <a:t>(包裝力)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Char char="•"/>
            </a:pPr>
            <a:endParaRPr lang="zh-TW" dirty="0">
              <a:solidFill>
                <a:srgbClr val="FFC000"/>
              </a:solidFill>
            </a:endParaRPr>
          </a:p>
        </p:txBody>
      </p:sp>
      <p:pic>
        <p:nvPicPr>
          <p:cNvPr id="300" name="Shape 30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00" y="1844824"/>
            <a:ext cx="8660124" cy="329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從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到學校的實踐</a:t>
            </a:r>
            <a: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196751"/>
            <a:ext cx="8229600" cy="4929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lang="zh-TW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津貼學校，儘管成立了IMC，仍要受教育局及相關規條所「管」(這是必須的)；但另一方面教師則會強調「專業自主」……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Char char="•"/>
            </a:pPr>
            <a:r>
              <a:rPr lang="zh-TW"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作為學校的管理層，如何在兩者之間取得平衡，如何能綜合不同的管理策略「調較」合適的校本管理方針是重要的。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zh-TW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若能在安全網之下，拼砌出多元發展的理念，並予以實踐，學校應有出路。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5" y="5517232"/>
            <a:ext cx="9108504" cy="1313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從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到學校的實踐</a:t>
            </a:r>
            <a: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251519" y="1091876"/>
            <a:ext cx="8568951" cy="4929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lang="zh-TW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EOF憑著Mawin的經歷，建構了重要而有機的人際關係網絡，爭取了不少的資源，或應說豐富了EOF，讓EOF可持續發展……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Char char="•"/>
            </a:pPr>
            <a:r>
              <a:rPr lang="zh-TW"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EOF透過社區的參與，提升公司的形象，讓公眾人士更加認識EOF……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zh-TW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學校怎樣可再尋找社區的資源，在非商業的前提下為學校帶來額外資源；而另一方面藉著參與，推廣與帶動學校形象，EOF所走的路徑有其參考性。</a:t>
            </a: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5" y="5733255"/>
            <a:ext cx="9108504" cy="1097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從</a:t>
            </a: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到學校的實踐</a:t>
            </a:r>
            <a: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251519" y="947861"/>
            <a:ext cx="8568951" cy="4929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Arial"/>
              <a:buChar char="•"/>
            </a:pPr>
            <a:r>
              <a:rPr lang="zh-TW" sz="31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在排除商業盈利的因素之外，EOF仍有著不少跨公司、跨機構的分享、共享，當中更包括共同成長的信念……</a:t>
            </a:r>
          </a:p>
          <a:p>
            <a:pPr marL="342900" marR="0" lvl="0" indent="-342900" algn="l" rtl="0">
              <a:spcBef>
                <a:spcPts val="620"/>
              </a:spcBef>
              <a:spcAft>
                <a:spcPts val="0"/>
              </a:spcAft>
              <a:buClr>
                <a:srgbClr val="990000"/>
              </a:buClr>
              <a:buSzPct val="100000"/>
              <a:buFont typeface="Arial"/>
              <a:buChar char="•"/>
            </a:pPr>
            <a:r>
              <a:rPr lang="zh-TW" sz="31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隨著出生人口下降，縮班的陰霾未散，較狹隘的自利觀點存在。雖然，相同辦學團體的學校會有恆常的交流，但同區非同一辦學團體學校的交流就……是友校？還是競爭的對手？(心中有數)</a:t>
            </a:r>
          </a:p>
          <a:p>
            <a:pPr marL="342900" marR="0" lvl="0" indent="-342900" algn="l" rtl="0">
              <a:spcBef>
                <a:spcPts val="62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lang="zh-TW" sz="31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EOF所走的「利他」做法，或許學校可放下自利的包袱，分享成果，提升學教效能。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49280"/>
            <a:ext cx="9108504" cy="88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8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13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~ 謝謝！~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487" y="4208581"/>
            <a:ext cx="3973512" cy="26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464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轉變與發展中的</a:t>
            </a:r>
            <a:r>
              <a:rPr lang="zh-TW" sz="5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</a:p>
        </p:txBody>
      </p:sp>
      <p:pic>
        <p:nvPicPr>
          <p:cNvPr id="104" name="Shape 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1372" y="2377479"/>
            <a:ext cx="3888432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355" y="2390427"/>
            <a:ext cx="4273665" cy="251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92894"/>
            <a:ext cx="1115616" cy="436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283" y="1052736"/>
            <a:ext cx="8157920" cy="1324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44625"/>
            <a:ext cx="5904656" cy="360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0932" y="3573016"/>
            <a:ext cx="5105374" cy="325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73336"/>
            <a:ext cx="4239954" cy="4452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公司核心人物 :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張萬偉先生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(Mawin Cheung)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zh-TW" sz="4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從Banker到微企CEO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52" y="188640"/>
            <a:ext cx="8157920" cy="1324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155" y="1673336"/>
            <a:ext cx="4433574" cy="520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845" y="1004688"/>
            <a:ext cx="25201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816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公司核心人物：</a:t>
            </a:r>
            <a:r>
              <a:rPr lang="zh-TW" sz="4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張萬偉先生</a:t>
            </a: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3819"/>
            <a:ext cx="572412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8060"/>
            <a:ext cx="4355976" cy="32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4220" y="980728"/>
            <a:ext cx="3419624" cy="340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9" y="3182066"/>
            <a:ext cx="3419872" cy="372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289848" y="562670"/>
            <a:ext cx="2458615" cy="2722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  <a: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0" i="1" u="none" strike="noStrike" cap="non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之母</a:t>
            </a:r>
            <a: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Florence</a:t>
            </a:r>
          </a:p>
        </p:txBody>
      </p:sp>
      <p:pic>
        <p:nvPicPr>
          <p:cNvPr id="160" name="Shape 1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48671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824" y="3365466"/>
            <a:ext cx="6156176" cy="345806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07504" y="3733339"/>
            <a:ext cx="2736303" cy="27223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0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與媒體為友／善用媒體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348880"/>
            <a:ext cx="3528391" cy="41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4007" y="2348880"/>
            <a:ext cx="378905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699" y="188640"/>
            <a:ext cx="8157920" cy="132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55679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公司要員／職員：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6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　　　　　　　　　　　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　　　　　　　　 ～</a:t>
            </a:r>
            <a:r>
              <a:rPr lang="zh-TW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幾位職員</a:t>
            </a: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　　　　　　　　 ～多位</a:t>
            </a:r>
            <a:r>
              <a:rPr lang="zh-TW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有機天使</a:t>
            </a:r>
            <a:r>
              <a:rPr lang="zh-TW" sz="3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　　　　　　　　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533400" y="304800"/>
            <a:ext cx="7772400" cy="7479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zh-TW" sz="4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參與</a:t>
            </a:r>
            <a:r>
              <a:rPr lang="zh-TW" sz="4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EOF</a:t>
            </a:r>
            <a:r>
              <a:rPr lang="zh-TW" sz="4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活動一覽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1295400" y="1412775"/>
            <a:ext cx="7010400" cy="47525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15/3  </a:t>
            </a:r>
            <a:r>
              <a:rPr lang="zh-TW" sz="3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屯門總辦事處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17/3  </a:t>
            </a:r>
            <a:r>
              <a:rPr lang="zh-TW" sz="32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扶康會天台工程  (S)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20/3  </a:t>
            </a:r>
            <a:r>
              <a:rPr lang="zh-TW" sz="3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全城有機日攤位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22/3  </a:t>
            </a:r>
            <a:r>
              <a:rPr lang="zh-TW" sz="3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PolyU 午間分享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23/3  </a:t>
            </a:r>
            <a:r>
              <a:rPr lang="zh-TW" sz="3200" b="1" i="0" u="none" strike="noStrike" cap="none">
                <a:solidFill>
                  <a:srgbClr val="CCFFFF"/>
                </a:solidFill>
                <a:latin typeface="Arial"/>
                <a:ea typeface="Arial"/>
                <a:cs typeface="Arial"/>
                <a:sym typeface="Arial"/>
              </a:rPr>
              <a:t>喜靈洲工程  (Y)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29/3  </a:t>
            </a:r>
            <a:r>
              <a:rPr lang="zh-TW" sz="32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HKU 課堂分享  (S)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15/4  </a:t>
            </a:r>
            <a:r>
              <a:rPr lang="zh-TW" sz="32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明樂村會議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1567</Words>
  <Application>Microsoft Office PowerPoint</Application>
  <PresentationFormat>如螢幕大小 (4:3)</PresentationFormat>
  <Paragraphs>102</Paragraphs>
  <Slides>28</Slides>
  <Notes>28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Diseño predeterminado</vt:lpstr>
      <vt:lpstr>禮賢會恩慈學校 謝慶生校長 鳳溪廖潤琛紀念學校 謝盛業校長</vt:lpstr>
      <vt:lpstr>PowerPoint 簡報</vt:lpstr>
      <vt:lpstr>轉變與發展中的EOF</vt:lpstr>
      <vt:lpstr>PowerPoint 簡報</vt:lpstr>
      <vt:lpstr>PowerPoint 簡報</vt:lpstr>
      <vt:lpstr>公司核心人物：張萬偉先生</vt:lpstr>
      <vt:lpstr>EOF 之母 Florence</vt:lpstr>
      <vt:lpstr>PowerPoint 簡報</vt:lpstr>
      <vt:lpstr>參與EOF活動一覽</vt:lpstr>
      <vt:lpstr>15/3 屯門總辦事處 17/3 扶康會天台工程</vt:lpstr>
      <vt:lpstr>20/3 全城有機日攤位</vt:lpstr>
      <vt:lpstr>  22/3 PolyU 午間分享 23/3 喜靈洲工程 29/3 HKU 課堂分享</vt:lpstr>
      <vt:lpstr>15/4 明樂村會議</vt:lpstr>
      <vt:lpstr>以4種領導模式來分析EOF</vt:lpstr>
      <vt:lpstr>以4種領導模式來分析EOF</vt:lpstr>
      <vt:lpstr>以4種領導模式來分析EOF</vt:lpstr>
      <vt:lpstr>以4種領導模式來分析EOF</vt:lpstr>
      <vt:lpstr>以4種領導模式來分析EOF</vt:lpstr>
      <vt:lpstr>以4種領導模式來分析EOF</vt:lpstr>
      <vt:lpstr>以4種領導模式來分析EOF</vt:lpstr>
      <vt:lpstr>可進一步思考的CEO說話</vt:lpstr>
      <vt:lpstr>EOF潛在的困難和隱憂</vt:lpstr>
      <vt:lpstr>從EOF到學校的實踐 </vt:lpstr>
      <vt:lpstr>從EOF到學校的實踐 </vt:lpstr>
      <vt:lpstr>從EOF到學校的實踐 </vt:lpstr>
      <vt:lpstr>從EOF到學校的實踐 </vt:lpstr>
      <vt:lpstr>從EOF到學校的實踐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禮賢會恩慈學校 謝慶生校長 鳳溪廖潤琛紀念學校 謝盛業校長</dc:title>
  <dc:creator>owner</dc:creator>
  <cp:lastModifiedBy>LO, Siu-fai Eric</cp:lastModifiedBy>
  <cp:revision>5</cp:revision>
  <dcterms:modified xsi:type="dcterms:W3CDTF">2016-07-25T05:57:13Z</dcterms:modified>
</cp:coreProperties>
</file>