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26"/>
  </p:handoutMasterIdLst>
  <p:sldIdLst>
    <p:sldId id="256" r:id="rId3"/>
    <p:sldId id="303" r:id="rId4"/>
    <p:sldId id="444" r:id="rId5"/>
    <p:sldId id="431" r:id="rId6"/>
    <p:sldId id="307" r:id="rId7"/>
    <p:sldId id="386" r:id="rId8"/>
    <p:sldId id="385" r:id="rId9"/>
    <p:sldId id="392" r:id="rId10"/>
    <p:sldId id="427" r:id="rId11"/>
    <p:sldId id="396" r:id="rId12"/>
    <p:sldId id="435" r:id="rId13"/>
    <p:sldId id="400" r:id="rId14"/>
    <p:sldId id="404" r:id="rId15"/>
    <p:sldId id="406" r:id="rId16"/>
    <p:sldId id="439" r:id="rId17"/>
    <p:sldId id="436" r:id="rId18"/>
    <p:sldId id="409" r:id="rId19"/>
    <p:sldId id="418" r:id="rId20"/>
    <p:sldId id="437" r:id="rId21"/>
    <p:sldId id="420" r:id="rId22"/>
    <p:sldId id="414" r:id="rId23"/>
    <p:sldId id="432" r:id="rId24"/>
    <p:sldId id="442" r:id="rId2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225D"/>
    <a:srgbClr val="F15A22"/>
    <a:srgbClr val="FFFF99"/>
    <a:srgbClr val="FF99FF"/>
    <a:srgbClr val="FF66FF"/>
    <a:srgbClr val="FF9966"/>
    <a:srgbClr val="007046"/>
    <a:srgbClr val="662D91"/>
    <a:srgbClr val="902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824" autoAdjust="0"/>
    <p:restoredTop sz="94660"/>
  </p:normalViewPr>
  <p:slideViewPr>
    <p:cSldViewPr>
      <p:cViewPr varScale="1">
        <p:scale>
          <a:sx n="82" d="100"/>
          <a:sy n="82" d="100"/>
        </p:scale>
        <p:origin x="-1398" y="-78"/>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6960"/>
    </p:cViewPr>
  </p:sorterViewPr>
  <p:notesViewPr>
    <p:cSldViewPr>
      <p:cViewPr varScale="1">
        <p:scale>
          <a:sx n="66" d="100"/>
          <a:sy n="66" d="100"/>
        </p:scale>
        <p:origin x="-32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949D6B-A6BC-4E55-A7DB-BD5ECB492BBF}" type="datetimeFigureOut">
              <a:rPr lang="en-US" smtClean="0"/>
              <a:t>6/30/2016</a:t>
            </a:fld>
            <a:endParaRPr 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15E7F-FBD3-4A22-9A9B-0183B12EC5D7}" type="slidenum">
              <a:rPr lang="en-US" smtClean="0"/>
              <a:t>‹#›</a:t>
            </a:fld>
            <a:endParaRPr lang="en-US"/>
          </a:p>
        </p:txBody>
      </p:sp>
    </p:spTree>
    <p:extLst>
      <p:ext uri="{BB962C8B-B14F-4D97-AF65-F5344CB8AC3E}">
        <p14:creationId xmlns:p14="http://schemas.microsoft.com/office/powerpoint/2010/main" val="4213563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765659" y="2552087"/>
            <a:ext cx="5612681" cy="626701"/>
          </a:xfrm>
        </p:spPr>
        <p:txBody>
          <a:bodyPr wrap="none" lIns="36000" tIns="36000" rIns="36000" bIns="36000">
            <a:spAutoFit/>
          </a:bodyPr>
          <a:lstStyle>
            <a:lvl1pPr>
              <a:defRPr sz="3600" b="1">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868251" y="3886200"/>
            <a:ext cx="5407497" cy="565146"/>
          </a:xfrm>
        </p:spPr>
        <p:txBody>
          <a:bodyPr wrap="none" lIns="36000" tIns="36000" rIns="36000" bIns="36000">
            <a:sp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765659" y="2552087"/>
            <a:ext cx="5612681" cy="626701"/>
          </a:xfrm>
        </p:spPr>
        <p:txBody>
          <a:bodyPr wrap="none" lIns="36000" tIns="36000" rIns="36000" bIns="36000">
            <a:spAutoFit/>
          </a:bodyPr>
          <a:lstStyle>
            <a:lvl1pPr>
              <a:defRPr sz="3600"/>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868251" y="3886200"/>
            <a:ext cx="5407497" cy="565146"/>
          </a:xfrm>
        </p:spPr>
        <p:txBody>
          <a:bodyPr wrap="none" lIns="36000" tIns="36000" rIns="36000" bIns="36000">
            <a:sp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Picture 9" descr="D:\! Eric Lo\zOther\z source images\Principal forum 2013 Source photos\未命名8.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5333" y="0"/>
            <a:ext cx="91899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899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email">
            <a:alphaModFix amt="7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lvl1pPr>
              <a:defRPr lang="zh-TW" altLang="en-US" sz="3200" b="1"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stStyle>
          <a:p>
            <a:r>
              <a:rPr lang="zh-TW" altLang="en-US" smtClean="0"/>
              <a:t>单击以编辑母片标题样式</a:t>
            </a:r>
            <a:endParaRPr lang="zh-TW" altLang="en-US" dirty="0"/>
          </a:p>
        </p:txBody>
      </p:sp>
      <p:sp>
        <p:nvSpPr>
          <p:cNvPr id="3" name="內容版面配置區 2"/>
          <p:cNvSpPr>
            <a:spLocks noGrp="1"/>
          </p:cNvSpPr>
          <p:nvPr>
            <p:ph idx="1"/>
          </p:nvPr>
        </p:nvSpPr>
        <p:spPr/>
        <p:txBody>
          <a:bodyPr/>
          <a:lstStyle>
            <a:lvl1pPr>
              <a:defRPr lang="zh-TW" altLang="en-US" sz="2800" b="1"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vl2pPr>
              <a:defRPr lang="zh-TW" altLang="en-US" sz="24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2pPr>
            <a:lvl3pPr>
              <a:defRPr lang="zh-TW" altLang="en-US" sz="20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3pPr>
            <a:lvl4pPr>
              <a:defRPr lang="zh-TW" altLang="en-US" sz="20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4pPr>
            <a:lvl5pPr>
              <a:defRPr lang="zh-TW" altLang="en-US" sz="2400" b="0"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5pPr>
          </a:lstStyle>
          <a:p>
            <a:pPr lvl="0"/>
            <a:r>
              <a:rPr lang="zh-TW" altLang="en-US" smtClean="0"/>
              <a:t>单击以编辑母片文字样式</a:t>
            </a:r>
          </a:p>
          <a:p>
            <a:pPr lvl="1"/>
            <a:r>
              <a:rPr lang="zh-TW" altLang="en-US" smtClean="0"/>
              <a:t>第二层</a:t>
            </a:r>
          </a:p>
          <a:p>
            <a:pPr lvl="2"/>
            <a:r>
              <a:rPr lang="zh-TW" altLang="en-US" smtClean="0"/>
              <a:t>第三层</a:t>
            </a:r>
          </a:p>
          <a:p>
            <a:pPr lvl="3"/>
            <a:r>
              <a:rPr lang="zh-TW" altLang="en-US" smtClean="0"/>
              <a:t>第四层</a:t>
            </a:r>
          </a:p>
          <a:p>
            <a:pPr lvl="4"/>
            <a:r>
              <a:rPr lang="zh-TW" altLang="en-US" smtClean="0"/>
              <a:t>第五层</a:t>
            </a:r>
            <a:endParaRPr lang="zh-TW" altLang="en-US" dirty="0"/>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
        <p:nvSpPr>
          <p:cNvPr id="7" name="文字方塊 6"/>
          <p:cNvSpPr txBox="1"/>
          <p:nvPr userDrawn="1"/>
        </p:nvSpPr>
        <p:spPr>
          <a:xfrm>
            <a:off x="5714200" y="6577607"/>
            <a:ext cx="3523080" cy="307777"/>
          </a:xfrm>
          <a:prstGeom prst="rect">
            <a:avLst/>
          </a:prstGeom>
          <a:noFill/>
        </p:spPr>
        <p:txBody>
          <a:bodyPr wrap="none" rtlCol="0">
            <a:spAutoFit/>
          </a:bodyPr>
          <a:lstStyle/>
          <a:p>
            <a:pPr algn="ctr"/>
            <a:r>
              <a:rPr lang="zh-TW" altLang="en-US" sz="1400" smtClean="0">
                <a:ln w="11430"/>
                <a:solidFill>
                  <a:schemeClr val="accent1">
                    <a:lumMod val="20000"/>
                    <a:lumOff val="80000"/>
                  </a:schemeClr>
                </a:solidFill>
                <a:effectLst>
                  <a:outerShdw blurRad="50800" dist="38100" dir="2700000" algn="tl" rotWithShape="0">
                    <a:prstClr val="black">
                      <a:alpha val="75000"/>
                    </a:prstClr>
                  </a:outerShdw>
                </a:effectLst>
                <a:latin typeface="微軟正黑體" panose="020B0604030504040204" pitchFamily="34" charset="-120"/>
                <a:ea typeface="微軟正黑體" panose="020B0604030504040204" pitchFamily="34" charset="-120"/>
                <a:cs typeface="+mj-cs"/>
              </a:rPr>
              <a:t>专业讲座系列：</a:t>
            </a:r>
            <a:r>
              <a:rPr lang="en-US" altLang="zh-TW" sz="1400" smtClean="0">
                <a:ln w="11430"/>
                <a:solidFill>
                  <a:schemeClr val="accent1">
                    <a:lumMod val="20000"/>
                    <a:lumOff val="80000"/>
                  </a:schemeClr>
                </a:solidFill>
                <a:effectLst>
                  <a:outerShdw blurRad="50800" dist="38100" dir="2700000" algn="tl" rotWithShape="0">
                    <a:prstClr val="black">
                      <a:alpha val="75000"/>
                    </a:prstClr>
                  </a:outerShdw>
                </a:effectLst>
                <a:latin typeface="微軟正黑體" panose="020B0604030504040204" pitchFamily="34" charset="-120"/>
                <a:ea typeface="微軟正黑體" panose="020B0604030504040204" pitchFamily="34" charset="-120"/>
                <a:cs typeface="+mj-cs"/>
              </a:rPr>
              <a:t>STEAM</a:t>
            </a:r>
            <a:r>
              <a:rPr lang="zh-TW" altLang="en-US" sz="1400" smtClean="0">
                <a:ln w="11430"/>
                <a:solidFill>
                  <a:schemeClr val="accent1">
                    <a:lumMod val="20000"/>
                    <a:lumOff val="80000"/>
                  </a:schemeClr>
                </a:solidFill>
                <a:effectLst>
                  <a:outerShdw blurRad="50800" dist="38100" dir="2700000" algn="tl" rotWithShape="0">
                    <a:prstClr val="black">
                      <a:alpha val="75000"/>
                    </a:prstClr>
                  </a:outerShdw>
                </a:effectLst>
                <a:latin typeface="微軟正黑體" panose="020B0604030504040204" pitchFamily="34" charset="-120"/>
                <a:ea typeface="微軟正黑體" panose="020B0604030504040204" pitchFamily="34" charset="-120"/>
                <a:cs typeface="+mj-cs"/>
              </a:rPr>
              <a:t>教育的理念与实践</a:t>
            </a:r>
            <a:endParaRPr lang="zh-HK" altLang="en-US" sz="1400" dirty="0">
              <a:ln w="11430"/>
              <a:solidFill>
                <a:schemeClr val="accent1">
                  <a:lumMod val="20000"/>
                  <a:lumOff val="80000"/>
                </a:schemeClr>
              </a:solidFill>
              <a:effectLst>
                <a:outerShdw blurRad="50800" dist="38100" dir="2700000" algn="tl" rotWithShape="0">
                  <a:prstClr val="black">
                    <a:alpha val="75000"/>
                  </a:prstClr>
                </a:outerShdw>
              </a:effectLst>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41868894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731808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6532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92615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150106" y="471232"/>
            <a:ext cx="6843788" cy="749812"/>
          </a:xfrm>
        </p:spPr>
        <p:txBody>
          <a:bodyPr wrap="none" lIns="36000" tIns="36000" rIns="36000" bIns="36000">
            <a:spAutoFit/>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10" name="Picture 9" descr="D:\! Eric Lo\zOther\z source images\Principal forum 2013 Source photos\未命名8.jpg"/>
          <p:cNvPicPr>
            <a:picLocks noChangeAspect="1" noChangeArrowheads="1"/>
          </p:cNvPicPr>
          <p:nvPr userDrawn="1"/>
        </p:nvPicPr>
        <p:blipFill>
          <a:blip r:embed="rId2">
            <a:lum bright="70000" contrast="-70000"/>
            <a:extLst>
              <a:ext uri="{28A0092B-C50C-407E-A947-70E740481C1C}">
                <a14:useLocalDpi xmlns:a14="http://schemas.microsoft.com/office/drawing/2010/main"/>
              </a:ext>
            </a:extLst>
          </a:blip>
          <a:srcRect/>
          <a:stretch>
            <a:fillRect/>
          </a:stretch>
        </p:blipFill>
        <p:spPr bwMode="auto">
          <a:xfrm>
            <a:off x="-45333" y="0"/>
            <a:ext cx="918995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10"/>
                                        </p:tgtEl>
                                        <p:attrNameLst>
                                          <p:attrName>style.color</p:attrName>
                                        </p:attrNameLst>
                                      </p:cBhvr>
                                      <p:by>
                                        <p:hsl h="0" s="12549" l="25098"/>
                                      </p:by>
                                    </p:animClr>
                                    <p:animClr clrSpc="hsl" dir="cw">
                                      <p:cBhvr>
                                        <p:cTn id="7" dur="500" fill="hold"/>
                                        <p:tgtEl>
                                          <p:spTgt spid="10"/>
                                        </p:tgtEl>
                                        <p:attrNameLst>
                                          <p:attrName>fillcolor</p:attrName>
                                        </p:attrNameLst>
                                      </p:cBhvr>
                                      <p:by>
                                        <p:hsl h="0" s="12549" l="25098"/>
                                      </p:by>
                                    </p:animClr>
                                    <p:animClr clrSpc="hsl" dir="cw">
                                      <p:cBhvr>
                                        <p:cTn id="8" dur="500" fill="hold"/>
                                        <p:tgtEl>
                                          <p:spTgt spid="10"/>
                                        </p:tgtEl>
                                        <p:attrNameLst>
                                          <p:attrName>stroke.color</p:attrName>
                                        </p:attrNameLst>
                                      </p:cBhvr>
                                      <p:by>
                                        <p:hsl h="0" s="12549" l="25098"/>
                                      </p:by>
                                    </p:animClr>
                                    <p:set>
                                      <p:cBhvr>
                                        <p:cTn id="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7379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4752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39419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404659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7828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150106" y="471232"/>
            <a:ext cx="6843788" cy="749812"/>
          </a:xfrm>
        </p:spPr>
        <p:txBody>
          <a:bodyPr wrap="none" lIns="36000" tIns="36000" rIns="36000" bIns="36000">
            <a:spAutoFit/>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pic>
        <p:nvPicPr>
          <p:cNvPr id="6" name="Picture 9" descr="D:\! Eric Lo\zOther\z source images\Principal forum 2013 Source photos\未命名8.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5333" y="0"/>
            <a:ext cx="918995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 Eric Lo\zOther\z source images\cotap-logo_High Res.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35968" y="5373216"/>
            <a:ext cx="1681990" cy="1136697"/>
          </a:xfrm>
          <a:prstGeom prst="rect">
            <a:avLst/>
          </a:prstGeom>
          <a:noFill/>
          <a:effectLst>
            <a:glow rad="101600">
              <a:schemeClr val="bg1">
                <a:alpha val="60000"/>
              </a:schemeClr>
            </a:glow>
          </a:effectLst>
          <a:extLst>
            <a:ext uri="{909E8E84-426E-40DD-AFC4-6F175D3DCCD1}">
              <a14:hiddenFill xmlns:a14="http://schemas.microsoft.com/office/drawing/2010/main">
                <a:solidFill>
                  <a:srgbClr val="FFFFFF"/>
                </a:solidFill>
              </a14:hiddenFill>
            </a:ext>
          </a:extLst>
        </p:spPr>
      </p:pic>
      <p:pic>
        <p:nvPicPr>
          <p:cNvPr id="8" name="Picture 4" descr="D:\! Eric Lo\zOther\z source images\Hong_Kong_SAR_Regional_Emblem.svg.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209568" y="4869160"/>
            <a:ext cx="995434" cy="995434"/>
          </a:xfrm>
          <a:prstGeom prst="rect">
            <a:avLst/>
          </a:prstGeom>
          <a:noFill/>
          <a:extLst>
            <a:ext uri="{909E8E84-426E-40DD-AFC4-6F175D3DCCD1}">
              <a14:hiddenFill xmlns:a14="http://schemas.microsoft.com/office/drawing/2010/main">
                <a:solidFill>
                  <a:srgbClr val="FFFFFF"/>
                </a:solidFill>
              </a14:hiddenFill>
            </a:ext>
          </a:extLst>
        </p:spPr>
      </p:pic>
      <p:sp>
        <p:nvSpPr>
          <p:cNvPr id="9" name="副標題 2"/>
          <p:cNvSpPr txBox="1">
            <a:spLocks/>
          </p:cNvSpPr>
          <p:nvPr userDrawn="1"/>
        </p:nvSpPr>
        <p:spPr>
          <a:xfrm>
            <a:off x="6732240" y="5895638"/>
            <a:ext cx="1950089" cy="688256"/>
          </a:xfrm>
          <a:prstGeom prst="rect">
            <a:avLst/>
          </a:prstGeom>
        </p:spPr>
        <p:txBody>
          <a:bodyPr vert="horz" wrap="square" lIns="36000" tIns="36000" rIns="36000" bIns="3600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0"/>
              </a:spcBef>
            </a:pPr>
            <a:r>
              <a:rPr lang="zh-TW" alt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教育局</a:t>
            </a:r>
            <a:endParaRPr lang="en-US" altLang="zh-TW"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a:p>
            <a:pPr>
              <a:spcBef>
                <a:spcPct val="0"/>
              </a:spcBef>
            </a:pPr>
            <a:r>
              <a:rPr lang="en-US" altLang="zh-HK"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Education Bureau</a:t>
            </a:r>
            <a:endParaRPr lang="zh-HK"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2016/6/30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2016/6/30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pic>
        <p:nvPicPr>
          <p:cNvPr id="7" name="Picture 9" descr="D:\! Eric Lo\zOther\z source images\Principal forum 2013 Source photos\未命名8.jpg"/>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15000"/>
                    </a14:imgEffect>
                  </a14:imgLayer>
                </a14:imgProps>
              </a:ext>
              <a:ext uri="{28A0092B-C50C-407E-A947-70E740481C1C}">
                <a14:useLocalDpi xmlns:a14="http://schemas.microsoft.com/office/drawing/2010/main"/>
              </a:ext>
            </a:extLst>
          </a:blip>
          <a:srcRect/>
          <a:stretch>
            <a:fillRect/>
          </a:stretch>
        </p:blipFill>
        <p:spPr bwMode="auto">
          <a:xfrm>
            <a:off x="-45333" y="0"/>
            <a:ext cx="9189953"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solidFill>
                  <a:prstClr val="black">
                    <a:tint val="75000"/>
                  </a:prstClr>
                </a:solidFill>
              </a:rPr>
              <a:pPr/>
              <a:t>2016/6/30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14217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4.bin"/><Relationship Id="rId18" Type="http://schemas.openxmlformats.org/officeDocument/2006/relationships/image" Target="../media/image38.jpeg"/><Relationship Id="rId3" Type="http://schemas.openxmlformats.org/officeDocument/2006/relationships/slideLayout" Target="../slideLayouts/slideLayout13.xml"/><Relationship Id="rId7" Type="http://schemas.openxmlformats.org/officeDocument/2006/relationships/image" Target="../media/image29.wmf"/><Relationship Id="rId12" Type="http://schemas.openxmlformats.org/officeDocument/2006/relationships/oleObject" Target="../embeddings/oleObject3.bin"/><Relationship Id="rId17" Type="http://schemas.openxmlformats.org/officeDocument/2006/relationships/image" Target="../media/image37.jpeg"/><Relationship Id="rId2" Type="http://schemas.openxmlformats.org/officeDocument/2006/relationships/video" Target="https://www.youtube.com/embed/RHDqZFTn7SI?KBeaL5BoMuc=0&amp;loop=1&amp;rel=0&amp;playlist=PLzC5Pi16-OxB8PQhC1rhbQHPju7sb2CL-;showinfo=0" TargetMode="External"/><Relationship Id="rId16" Type="http://schemas.openxmlformats.org/officeDocument/2006/relationships/image" Target="../media/image32.png"/><Relationship Id="rId20" Type="http://schemas.openxmlformats.org/officeDocument/2006/relationships/hyperlink" Target="https://youtu.be/RHDqZFTn7SI"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6.png"/><Relationship Id="rId5" Type="http://schemas.openxmlformats.org/officeDocument/2006/relationships/image" Target="../media/image34.jpeg"/><Relationship Id="rId15" Type="http://schemas.openxmlformats.org/officeDocument/2006/relationships/oleObject" Target="../embeddings/oleObject5.bin"/><Relationship Id="rId10" Type="http://schemas.openxmlformats.org/officeDocument/2006/relationships/image" Target="../media/image35.jpeg"/><Relationship Id="rId19"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0.wmf"/><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video" Target="https://www.youtube.com/embed/SZjk-ZOv8MI?KBeaL5BoMuc=0&amp;loop=1&amp;rel=0&amp;playlist=PLzC5Pi16-OxB8PQhC1rhbQHPju7sb2CL-;showinfo=0" TargetMode="External"/><Relationship Id="rId4" Type="http://schemas.openxmlformats.org/officeDocument/2006/relationships/hyperlink" Target="https://youtu.be/SZjk-ZOv8M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3.xml"/><Relationship Id="rId1" Type="http://schemas.openxmlformats.org/officeDocument/2006/relationships/video" Target="https://www.youtube.com/embed/P-Rld8Egf5A?KBeaL5BoMuc=0&amp;loop=1&amp;rel=0&amp;playlist=PLzC5Pi16-OxB8PQhC1rhbQHPju7sb2CL-;showinfo=0" TargetMode="External"/><Relationship Id="rId4" Type="http://schemas.openxmlformats.org/officeDocument/2006/relationships/hyperlink" Target="https://youtu.be/P-Rld8Egf5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3.xml"/><Relationship Id="rId1" Type="http://schemas.openxmlformats.org/officeDocument/2006/relationships/video" Target="https://www.youtube.com/embed/LORJFkWepgY?KBeaL5BoMuc=0&amp;loop=1&amp;rel=0&amp;playlist=PLzC5Pi16-OxB8PQhC1rhbQHPju7sb2CL-;showinfo=0" TargetMode="External"/><Relationship Id="rId4" Type="http://schemas.openxmlformats.org/officeDocument/2006/relationships/hyperlink" Target="https://youtu.be/LORJFkWepgY"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5.jpg"/><Relationship Id="rId13" Type="http://schemas.openxmlformats.org/officeDocument/2006/relationships/hyperlink" Target="https://youtu.be/aJKyWJppf7U" TargetMode="External"/><Relationship Id="rId3" Type="http://schemas.openxmlformats.org/officeDocument/2006/relationships/video" Target="https://www.youtube.com/embed/aJKyWJppf7U?KBeaL5BoMuc=0&amp;loop=1&amp;rel=0&amp;playlist=PLzC5Pi16-OxB8PQhC1rhbQHPju7sb2CL-;showinfo=0" TargetMode="External"/><Relationship Id="rId7" Type="http://schemas.openxmlformats.org/officeDocument/2006/relationships/image" Target="../media/image44.jpg"/><Relationship Id="rId12" Type="http://schemas.openxmlformats.org/officeDocument/2006/relationships/hyperlink" Target="https://youtu.be/XVeRgkpLhb0" TargetMode="External"/><Relationship Id="rId2" Type="http://schemas.openxmlformats.org/officeDocument/2006/relationships/video" Target="https://www.youtube.com/embed/KtyUdes8q90?KBeaL5BoMuc=0&amp;loop=1&amp;rel=0&amp;playlist=PLzC5Pi16-OxB8PQhC1rhbQHPju7sb2CL-;showinfo=0" TargetMode="External"/><Relationship Id="rId1" Type="http://schemas.openxmlformats.org/officeDocument/2006/relationships/video" Target="https://www.youtube.com/embed/KorGTF_YnpI?KBeaL5BoMuc=0&amp;loop=1&amp;rel=0&amp;playlist=PLzC5Pi16-OxB8PQhC1rhbQHPju7sb2CL-;showinfo=0" TargetMode="External"/><Relationship Id="rId6" Type="http://schemas.openxmlformats.org/officeDocument/2006/relationships/image" Target="../media/image43.jpg"/><Relationship Id="rId11" Type="http://schemas.openxmlformats.org/officeDocument/2006/relationships/hyperlink" Target="https://youtu.be/KtyUdes8q90" TargetMode="External"/><Relationship Id="rId5" Type="http://schemas.openxmlformats.org/officeDocument/2006/relationships/slideLayout" Target="../slideLayouts/slideLayout13.xml"/><Relationship Id="rId10" Type="http://schemas.openxmlformats.org/officeDocument/2006/relationships/hyperlink" Target="https://youtu.be/KorGTF_YnpI" TargetMode="External"/><Relationship Id="rId4" Type="http://schemas.openxmlformats.org/officeDocument/2006/relationships/video" Target="https://www.youtube.com/embed/XVeRgkpLhb0?KBeaL5BoMuc=0&amp;loop=1&amp;rel=0&amp;playlist=PLzC5Pi16-OxB8PQhC1rhbQHPju7sb2CL-;showinfo=0" TargetMode="External"/><Relationship Id="rId9" Type="http://schemas.openxmlformats.org/officeDocument/2006/relationships/image" Target="../media/image4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3.xml"/><Relationship Id="rId1" Type="http://schemas.openxmlformats.org/officeDocument/2006/relationships/video" Target="https://www.youtube.com/embed/eHSRnsMy41w?KBeaL5BoMuc=0&amp;loop=1&amp;rel=0&amp;playlist=PLzC5Pi16-OxB8PQhC1rhbQHPju7sb2CL-;showinfo=0" TargetMode="External"/><Relationship Id="rId4" Type="http://schemas.openxmlformats.org/officeDocument/2006/relationships/hyperlink" Target="https://youtu.be/eHSRnsMy41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3.xml"/><Relationship Id="rId1" Type="http://schemas.openxmlformats.org/officeDocument/2006/relationships/video" Target="https://www.youtube.com/embed/LHD1QeEnqfg?KBeaL5BoMuc=0&amp;loop=1&amp;rel=0&amp;playlist=PLzC5Pi16-OxB8PQhC1rhbQHPju7sb2CL-;showinfo=0" TargetMode="External"/><Relationship Id="rId4" Type="http://schemas.openxmlformats.org/officeDocument/2006/relationships/hyperlink" Target="https://youtu.be/LHD1QeEnqf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3.xml"/><Relationship Id="rId1" Type="http://schemas.openxmlformats.org/officeDocument/2006/relationships/video" Target="https://www.youtube.com/embed/iNyg_bTQndM?KBeaL5BoMuc=0&amp;loop=1&amp;rel=0&amp;playlist=PLzC5Pi16-OxB8PQhC1rhbQHPju7sb2CL-;showinfo=0" TargetMode="External"/><Relationship Id="rId4" Type="http://schemas.openxmlformats.org/officeDocument/2006/relationships/hyperlink" Target="https://youtu.be/iNyg_bTQnd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oleObject" Target="../embeddings/oleObject8.bin"/><Relationship Id="rId3" Type="http://schemas.openxmlformats.org/officeDocument/2006/relationships/slideLayout" Target="../slideLayouts/slideLayout13.xml"/><Relationship Id="rId7" Type="http://schemas.openxmlformats.org/officeDocument/2006/relationships/image" Target="../media/image56.jpeg"/><Relationship Id="rId12" Type="http://schemas.openxmlformats.org/officeDocument/2006/relationships/image" Target="../media/image51.wmf"/><Relationship Id="rId2" Type="http://schemas.openxmlformats.org/officeDocument/2006/relationships/video" Target="http://www.youtube.com/embed/RNSKBpGzIGQ?&amp;autoplay=1&amp;rel=0&amp;fs=0&amp;loop=1&amp;showinfo=0&amp;autohide=1&amp;playlist=RNSKBpGzIGQ" TargetMode="External"/><Relationship Id="rId16" Type="http://schemas.openxmlformats.org/officeDocument/2006/relationships/image" Target="../media/image58.jpg"/><Relationship Id="rId1" Type="http://schemas.openxmlformats.org/officeDocument/2006/relationships/vmlDrawing" Target="../drawings/vmlDrawing2.vml"/><Relationship Id="rId6" Type="http://schemas.openxmlformats.org/officeDocument/2006/relationships/image" Target="../media/image55.jpeg"/><Relationship Id="rId11" Type="http://schemas.openxmlformats.org/officeDocument/2006/relationships/oleObject" Target="../embeddings/oleObject7.bin"/><Relationship Id="rId5" Type="http://schemas.openxmlformats.org/officeDocument/2006/relationships/image" Target="../media/image54.emf"/><Relationship Id="rId15" Type="http://schemas.openxmlformats.org/officeDocument/2006/relationships/hyperlink" Target="https://youtu.be/RNSKBpGzIGQ" TargetMode="External"/><Relationship Id="rId10" Type="http://schemas.openxmlformats.org/officeDocument/2006/relationships/image" Target="../media/image50.wmf"/><Relationship Id="rId4" Type="http://schemas.openxmlformats.org/officeDocument/2006/relationships/image" Target="../media/image53.jpeg"/><Relationship Id="rId9" Type="http://schemas.openxmlformats.org/officeDocument/2006/relationships/oleObject" Target="../embeddings/oleObject6.bin"/><Relationship Id="rId14" Type="http://schemas.openxmlformats.org/officeDocument/2006/relationships/image" Target="../media/image52.wmf"/></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3.xml"/><Relationship Id="rId1" Type="http://schemas.openxmlformats.org/officeDocument/2006/relationships/video" Target="https://www.youtube.com/embed/ZIKpsPhQ9X4?KBeaL5BoMuc=0&amp;loop=1&amp;rel=0&amp;playlist=PLzC5Pi16-OxB8PQhC1rhbQHPju7sb2CL-;showinfo=0" TargetMode="External"/><Relationship Id="rId4" Type="http://schemas.openxmlformats.org/officeDocument/2006/relationships/hyperlink" Target="https://youtu.be/ZIKpsPhQ9X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kCNkBOFbaVk" TargetMode="External"/><Relationship Id="rId7" Type="http://schemas.openxmlformats.org/officeDocument/2006/relationships/hyperlink" Target="https://youtu.be/ZIKpsPhQ9X4" TargetMode="External"/><Relationship Id="rId2" Type="http://schemas.openxmlformats.org/officeDocument/2006/relationships/hyperlink" Target="https://youtu.be/TXViFj1WrCg" TargetMode="External"/><Relationship Id="rId1" Type="http://schemas.openxmlformats.org/officeDocument/2006/relationships/slideLayout" Target="../slideLayouts/slideLayout13.xml"/><Relationship Id="rId6" Type="http://schemas.openxmlformats.org/officeDocument/2006/relationships/hyperlink" Target="https://youtu.be/_VHztTBXq_w" TargetMode="External"/><Relationship Id="rId5" Type="http://schemas.openxmlformats.org/officeDocument/2006/relationships/hyperlink" Target="https://youtu.be/AFXhtsO8Ck0" TargetMode="External"/><Relationship Id="rId4" Type="http://schemas.openxmlformats.org/officeDocument/2006/relationships/hyperlink" Target="https://youtu.be/g1LRnsRawm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TXViFj1WrCg?autoplay=0&amp;loop=1&amp;rel=0&amp;playlist=PLzC5Pi16-OxB8PQhC1rhbQHPju7sb2CL-;showinfo=0" TargetMode="External"/><Relationship Id="rId4" Type="http://schemas.openxmlformats.org/officeDocument/2006/relationships/hyperlink" Target="https://youtu.be/TXViFj1WrC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video" Target="https://www.youtube.com/embed/KBeaL5BoMuc?autoplay=0&amp;loop=1&amp;rel=0&amp;playlist=PLzC5Pi16-OxB8PQhC1rhbQHPju7sb2CL-;showinfo=0" TargetMode="External"/><Relationship Id="rId5" Type="http://schemas.openxmlformats.org/officeDocument/2006/relationships/hyperlink" Target="https://youtu.be/KBeaL5BoMuc" TargetMode="Externa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3.xml"/><Relationship Id="rId1" Type="http://schemas.openxmlformats.org/officeDocument/2006/relationships/video" Target="https://www.youtube.com/embed/MLSGs07MoJk?KBeaL5BoMuc=0&amp;loop=1&amp;rel=0&amp;playlist=PLzC5Pi16-OxB8PQhC1rhbQHPju7sb2CL-;showinfo=0" TargetMode="External"/><Relationship Id="rId6" Type="http://schemas.openxmlformats.org/officeDocument/2006/relationships/hyperlink" Target="https://youtu.be/MLSGs07MoJk"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ideo" Target="https://www.youtube.com/embed/TLKQ4phZTA0?KBeaL5BoMuc=0&amp;loop=1&amp;rel=0&amp;playlist=PLzC5Pi16-OxB8PQhC1rhbQHPju7sb2CL-;showinfo=0" TargetMode="External"/><Relationship Id="rId4" Type="http://schemas.openxmlformats.org/officeDocument/2006/relationships/hyperlink" Target="https://youtu.be/TLKQ4phZTA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12" Type="http://schemas.openxmlformats.org/officeDocument/2006/relationships/hyperlink" Target="https://youtu.be/RwUcQyZ9K_o" TargetMode="External"/><Relationship Id="rId2" Type="http://schemas.openxmlformats.org/officeDocument/2006/relationships/slideLayout" Target="../slideLayouts/slideLayout13.xml"/><Relationship Id="rId1" Type="http://schemas.openxmlformats.org/officeDocument/2006/relationships/video" Target="https://www.youtube.com/embed/RwUcQyZ9K_o?KBeaL5BoMuc=0&amp;loop=1&amp;rel=0&amp;playlist=PLzC5Pi16-OxB8PQhC1rhbQHPju7sb2CL-;showinfo=0" TargetMode="Externa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gif"/><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90000"/>
          </a:blip>
          <a:tile tx="0" ty="0" sx="100000" sy="100000" flip="none" algn="tl"/>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1306496" y="586308"/>
            <a:ext cx="6531010" cy="2842692"/>
          </a:xfr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50000"/>
              </a:lnSpc>
            </a:pPr>
            <a:r>
              <a:rPr lang="zh-TW" altLang="en-US" sz="4400" b="1" dirty="0">
                <a:ln w="11430"/>
                <a:solidFill>
                  <a:schemeClr val="bg2"/>
                </a:solidFill>
                <a:effectLst>
                  <a:outerShdw blurRad="50800" dist="39000" dir="5460000" algn="tl">
                    <a:srgbClr val="000000">
                      <a:alpha val="38000"/>
                    </a:srgbClr>
                  </a:outerShdw>
                </a:effectLst>
              </a:rPr>
              <a:t>「</a:t>
            </a:r>
            <a:r>
              <a:rPr lang="en-US" altLang="zh-TW" sz="4400" b="1" dirty="0" smtClean="0">
                <a:ln w="11430"/>
                <a:solidFill>
                  <a:schemeClr val="bg2"/>
                </a:solidFill>
                <a:effectLst>
                  <a:outerShdw blurRad="50800" dist="39000" dir="5460000" algn="tl">
                    <a:srgbClr val="000000">
                      <a:alpha val="38000"/>
                    </a:srgbClr>
                  </a:outerShdw>
                </a:effectLst>
              </a:rPr>
              <a:t>T-</a:t>
            </a:r>
            <a:r>
              <a:rPr lang="zh-TW" altLang="en-US" sz="4400" b="1" dirty="0" smtClean="0">
                <a:ln w="11430"/>
                <a:solidFill>
                  <a:schemeClr val="bg2"/>
                </a:solidFill>
                <a:effectLst>
                  <a:outerShdw blurRad="50800" dist="39000" dir="5460000" algn="tl">
                    <a:srgbClr val="000000">
                      <a:alpha val="38000"/>
                    </a:srgbClr>
                  </a:outerShdw>
                </a:effectLst>
              </a:rPr>
              <a:t>分享」专业讲座系列</a:t>
            </a:r>
            <a:r>
              <a:rPr lang="en-US" altLang="zh-TW" sz="3200" b="1" dirty="0" smtClean="0">
                <a:ln w="11430"/>
                <a:solidFill>
                  <a:schemeClr val="bg2"/>
                </a:solidFill>
                <a:effectLst>
                  <a:outerShdw blurRad="50800" dist="39000" dir="5460000" algn="tl">
                    <a:srgbClr val="000000">
                      <a:alpha val="38000"/>
                    </a:srgbClr>
                  </a:outerShdw>
                </a:effectLst>
              </a:rPr>
              <a:t/>
            </a:r>
            <a:br>
              <a:rPr lang="en-US" altLang="zh-TW" sz="3200" b="1" dirty="0" smtClean="0">
                <a:ln w="11430"/>
                <a:solidFill>
                  <a:schemeClr val="bg2"/>
                </a:solidFill>
                <a:effectLst>
                  <a:outerShdw blurRad="50800" dist="39000" dir="5460000" algn="tl">
                    <a:srgbClr val="000000">
                      <a:alpha val="38000"/>
                    </a:srgbClr>
                  </a:outerShdw>
                </a:effectLst>
              </a:rPr>
            </a:br>
            <a:r>
              <a:rPr lang="zh-TW" altLang="en-US" sz="3200" b="1" dirty="0" smtClean="0">
                <a:ln w="11430"/>
                <a:solidFill>
                  <a:schemeClr val="bg2"/>
                </a:solidFill>
                <a:effectLst>
                  <a:outerShdw blurRad="50800" dist="39000" dir="5460000" algn="tl">
                    <a:srgbClr val="000000">
                      <a:alpha val="38000"/>
                    </a:srgbClr>
                  </a:outerShdw>
                </a:effectLst>
              </a:rPr>
              <a:t>讲座一</a:t>
            </a:r>
            <a:r>
              <a:rPr lang="en-US" altLang="zh-TW"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altLang="zh-TW"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altLang="zh-TW"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STEAM</a:t>
            </a:r>
            <a:r>
              <a:rPr lang="zh-TW" alt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教育的理念与实践</a:t>
            </a:r>
            <a:endParaRPr lang="zh-HK" alt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副標題 2"/>
          <p:cNvSpPr>
            <a:spLocks noGrp="1"/>
          </p:cNvSpPr>
          <p:nvPr>
            <p:ph type="subTitle" idx="1"/>
          </p:nvPr>
        </p:nvSpPr>
        <p:spPr>
          <a:xfrm>
            <a:off x="467544" y="4539027"/>
            <a:ext cx="2227139" cy="811367"/>
          </a:xfrm>
        </p:spPr>
        <p:txBody>
          <a:bodyPr/>
          <a:lstStyle/>
          <a:p>
            <a:pPr>
              <a:spcBef>
                <a:spcPct val="0"/>
              </a:spcBef>
            </a:pPr>
            <a:r>
              <a:rPr lang="zh-TW" alt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教师及校长</a:t>
            </a:r>
            <a:endParaRPr lang="en-US" altLang="zh-TW" sz="2400" dirty="0">
              <a:ln w="18415" cmpd="sng">
                <a:solidFill>
                  <a:srgbClr val="FFFFFF"/>
                </a:solidFill>
                <a:prstDash val="solid"/>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a:p>
            <a:pPr>
              <a:spcBef>
                <a:spcPct val="0"/>
              </a:spcBef>
            </a:pPr>
            <a:r>
              <a:rPr lang="zh-TW" altLang="en-US" sz="2400" dirty="0" smtClean="0">
                <a:ln w="18415" cmpd="sng">
                  <a:solidFill>
                    <a:srgbClr val="FFFFFF"/>
                  </a:solidFill>
                  <a:prstDash val="solid"/>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rPr>
              <a:t>专业发展委员会</a:t>
            </a:r>
            <a:endParaRPr lang="zh-HK" altLang="en-US" sz="2400" dirty="0">
              <a:ln w="18415" cmpd="sng">
                <a:solidFill>
                  <a:srgbClr val="FFFFFF"/>
                </a:solidFill>
                <a:prstDash val="solid"/>
              </a:ln>
              <a:solidFill>
                <a:srgbClr val="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endParaRPr>
          </a:p>
        </p:txBody>
      </p:sp>
      <p:pic>
        <p:nvPicPr>
          <p:cNvPr id="10242" name="Picture 2" descr="D:\! Eric Lo\zOther\z source images\cotap-logo_High Re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241" y="5407244"/>
            <a:ext cx="1331745" cy="900000"/>
          </a:xfrm>
          <a:prstGeom prst="rect">
            <a:avLst/>
          </a:prstGeom>
          <a:noFill/>
          <a:effectLst>
            <a:glow rad="63500">
              <a:schemeClr val="bg1">
                <a:alpha val="77000"/>
              </a:schemeClr>
            </a:glow>
          </a:effectLst>
          <a:extLst>
            <a:ext uri="{909E8E84-426E-40DD-AFC4-6F175D3DCCD1}">
              <a14:hiddenFill xmlns:a14="http://schemas.microsoft.com/office/drawing/2010/main">
                <a:solidFill>
                  <a:srgbClr val="FFFFFF"/>
                </a:solidFill>
              </a14:hiddenFill>
            </a:ext>
          </a:extLst>
        </p:spPr>
      </p:pic>
      <p:pic>
        <p:nvPicPr>
          <p:cNvPr id="10244" name="Picture 4" descr="D:\! Eric Lo\zOther\z source images\Hong_Kong_SAR_Regional_Emblem.svg.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2310" y="5445344"/>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3" name="副標題 2"/>
          <p:cNvSpPr txBox="1">
            <a:spLocks/>
          </p:cNvSpPr>
          <p:nvPr/>
        </p:nvSpPr>
        <p:spPr>
          <a:xfrm>
            <a:off x="6136156" y="4509120"/>
            <a:ext cx="2612309" cy="811367"/>
          </a:xfrm>
          <a:prstGeom prst="rect">
            <a:avLst/>
          </a:prstGeom>
        </p:spPr>
        <p:txBody>
          <a:bodyPr vert="horz" wrap="none" lIns="36000" tIns="36000" rIns="36000" bIns="3600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ct val="0"/>
              </a:spcBef>
            </a:pPr>
            <a:r>
              <a:rPr lang="zh-TW" alt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cs typeface="+mj-cs"/>
              </a:rPr>
              <a:t>教育局</a:t>
            </a:r>
            <a:endParaRPr lang="en-US" altLang="zh-TW"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cs typeface="+mj-cs"/>
            </a:endParaRPr>
          </a:p>
          <a:p>
            <a:pPr>
              <a:spcBef>
                <a:spcPct val="0"/>
              </a:spcBef>
            </a:pPr>
            <a:r>
              <a:rPr lang="en-US" altLang="zh-HK"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cs typeface="+mj-cs"/>
              </a:rPr>
              <a:t>Education Bureau</a:t>
            </a:r>
            <a:endParaRPr lang="zh-HK"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020706890"/>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spd="med" advClick="0" advTm="8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299992654"/>
              </p:ext>
            </p:extLst>
          </p:nvPr>
        </p:nvGraphicFramePr>
        <p:xfrm>
          <a:off x="-252536" y="-131339"/>
          <a:ext cx="9649072" cy="7555504"/>
        </p:xfrm>
        <a:graphic>
          <a:graphicData uri="http://schemas.openxmlformats.org/drawingml/2006/table">
            <a:tbl>
              <a:tblPr firstRow="1" bandRow="1">
                <a:tableStyleId>{BDBED569-4797-4DF1-A0F4-6AAB3CD982D8}</a:tableStyleId>
              </a:tblPr>
              <a:tblGrid>
                <a:gridCol w="4752528"/>
                <a:gridCol w="4896544"/>
              </a:tblGrid>
              <a:tr h="4032448">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523056">
                <a:tc>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sp>
        <p:nvSpPr>
          <p:cNvPr id="26" name="標題 1"/>
          <p:cNvSpPr>
            <a:spLocks noGrp="1"/>
          </p:cNvSpPr>
          <p:nvPr>
            <p:ph type="title"/>
          </p:nvPr>
        </p:nvSpPr>
        <p:spPr>
          <a:xfrm>
            <a:off x="-1353344" y="-230708"/>
            <a:ext cx="8229600" cy="1143000"/>
          </a:xfrm>
        </p:spPr>
        <p:txBody>
          <a:bodyPr>
            <a:normAutofit/>
          </a:bodyPr>
          <a:lstStyle/>
          <a:p>
            <a:pPr fontAlgn="t"/>
            <a:r>
              <a:rPr lang="en-US" altLang="zh-TW" dirty="0" smtClean="0">
                <a:effectLst/>
              </a:rPr>
              <a:t>STEM</a:t>
            </a:r>
            <a:r>
              <a:rPr lang="zh-TW" altLang="en-US" dirty="0" smtClean="0">
                <a:effectLst/>
              </a:rPr>
              <a:t>教学案例 </a:t>
            </a:r>
            <a:r>
              <a:rPr lang="en-US" altLang="zh-TW" dirty="0" smtClean="0">
                <a:effectLst/>
              </a:rPr>
              <a:t>(</a:t>
            </a:r>
            <a:r>
              <a:rPr lang="zh-TW" altLang="en-US" dirty="0" smtClean="0">
                <a:effectLst/>
              </a:rPr>
              <a:t>黄金分割值</a:t>
            </a:r>
            <a:r>
              <a:rPr lang="en-US" altLang="zh-TW" dirty="0" smtClean="0">
                <a:effectLst/>
              </a:rPr>
              <a:t>)</a:t>
            </a:r>
            <a:endParaRPr lang="en-US" altLang="en-US" dirty="0">
              <a:effectLst/>
            </a:endParaRPr>
          </a:p>
        </p:txBody>
      </p:sp>
      <p:grpSp>
        <p:nvGrpSpPr>
          <p:cNvPr id="27" name="群組 26"/>
          <p:cNvGrpSpPr/>
          <p:nvPr/>
        </p:nvGrpSpPr>
        <p:grpSpPr>
          <a:xfrm>
            <a:off x="218284" y="883141"/>
            <a:ext cx="4188271" cy="2802384"/>
            <a:chOff x="110415" y="692150"/>
            <a:chExt cx="8493835" cy="5683250"/>
          </a:xfrm>
        </p:grpSpPr>
        <p:sp>
          <p:nvSpPr>
            <p:cNvPr id="28" name="Text Box 2"/>
            <p:cNvSpPr txBox="1">
              <a:spLocks noChangeArrowheads="1"/>
            </p:cNvSpPr>
            <p:nvPr/>
          </p:nvSpPr>
          <p:spPr bwMode="auto">
            <a:xfrm>
              <a:off x="110415" y="1235075"/>
              <a:ext cx="5326774" cy="368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just" eaLnBrk="1" hangingPunct="1"/>
              <a:r>
                <a:rPr kumimoji="1" lang="zh-CN" altLang="en-US" sz="1400" b="0" dirty="0" smtClean="0">
                  <a:latin typeface="微軟正黑體" panose="020B0604030504040204" pitchFamily="34" charset="-120"/>
                  <a:ea typeface="微軟正黑體" panose="020B0604030504040204" pitchFamily="34" charset="-120"/>
                  <a:cs typeface="Times New Roman" pitchFamily="18" charset="0"/>
                </a:rPr>
                <a:t>对</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于</a:t>
              </a:r>
              <a:r>
                <a:rPr kumimoji="1" lang="zh-CN" altLang="en-US" sz="1400" b="0" dirty="0">
                  <a:solidFill>
                    <a:srgbClr val="FF0000"/>
                  </a:solidFill>
                  <a:latin typeface="微軟正黑體" panose="020B0604030504040204" pitchFamily="34" charset="-120"/>
                  <a:ea typeface="微軟正黑體" panose="020B0604030504040204" pitchFamily="34" charset="-120"/>
                  <a:cs typeface="Times New Roman" pitchFamily="18" charset="0"/>
                </a:rPr>
                <a:t>许多植物</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来说，每片叶子从中轴附近生长出来，为了在生长的过程中一直都能最佳地利用空间，每片叶子和前一片叶子之间的角度应该是</a:t>
              </a:r>
              <a:r>
                <a:rPr kumimoji="1" lang="en-US" altLang="zh-CN" sz="1400" b="0" dirty="0">
                  <a:latin typeface="微軟正黑體" panose="020B0604030504040204" pitchFamily="34" charset="-120"/>
                  <a:ea typeface="微軟正黑體" panose="020B0604030504040204" pitchFamily="34" charset="-120"/>
                  <a:cs typeface="Times New Roman" pitchFamily="18" charset="0"/>
                </a:rPr>
                <a:t>222.5</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度，这个角度</a:t>
              </a:r>
              <a:r>
                <a:rPr kumimoji="1" lang="zh-CN" altLang="en-US" sz="1400" b="0" dirty="0" smtClean="0">
                  <a:latin typeface="微軟正黑體" panose="020B0604030504040204" pitchFamily="34" charset="-120"/>
                  <a:ea typeface="微軟正黑體" panose="020B0604030504040204" pitchFamily="34" charset="-120"/>
                  <a:cs typeface="Times New Roman" pitchFamily="18" charset="0"/>
                </a:rPr>
                <a:t>称为</a:t>
              </a:r>
              <a:r>
                <a:rPr kumimoji="1" lang="en-US" altLang="zh-CN" sz="1400" b="0" dirty="0" smtClean="0">
                  <a:latin typeface="微軟正黑體" panose="020B0604030504040204" pitchFamily="34" charset="-120"/>
                  <a:ea typeface="微軟正黑體" panose="020B0604030504040204" pitchFamily="34" charset="-120"/>
                  <a:cs typeface="Times New Roman" pitchFamily="18" charset="0"/>
                </a:rPr>
                <a:t>"</a:t>
              </a:r>
              <a:r>
                <a:rPr kumimoji="1" lang="zh-CN" altLang="en-US" sz="1400" b="0" dirty="0" smtClean="0">
                  <a:latin typeface="微軟正黑體" panose="020B0604030504040204" pitchFamily="34" charset="-120"/>
                  <a:ea typeface="微軟正黑體" panose="020B0604030504040204" pitchFamily="34" charset="-120"/>
                  <a:cs typeface="Times New Roman" pitchFamily="18" charset="0"/>
                </a:rPr>
                <a:t>黄</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金</a:t>
              </a:r>
              <a:r>
                <a:rPr kumimoji="1" lang="zh-CN" altLang="en-US" sz="1400" b="0" dirty="0" smtClean="0">
                  <a:latin typeface="微軟正黑體" panose="020B0604030504040204" pitchFamily="34" charset="-120"/>
                  <a:ea typeface="微軟正黑體" panose="020B0604030504040204" pitchFamily="34" charset="-120"/>
                  <a:cs typeface="Times New Roman" pitchFamily="18" charset="0"/>
                </a:rPr>
                <a:t>角度</a:t>
              </a:r>
              <a:r>
                <a:rPr kumimoji="1" lang="en-US" altLang="zh-CN" sz="1400" b="0" dirty="0" smtClean="0">
                  <a:latin typeface="微軟正黑體" panose="020B0604030504040204" pitchFamily="34" charset="-120"/>
                  <a:ea typeface="微軟正黑體" panose="020B0604030504040204" pitchFamily="34" charset="-120"/>
                  <a:cs typeface="Times New Roman" pitchFamily="18" charset="0"/>
                </a:rPr>
                <a:t>"</a:t>
              </a:r>
              <a:r>
                <a:rPr kumimoji="1" lang="zh-CN" altLang="en-US" sz="1400" b="0" dirty="0" smtClean="0">
                  <a:latin typeface="微軟正黑體" panose="020B0604030504040204" pitchFamily="34" charset="-120"/>
                  <a:ea typeface="微軟正黑體" panose="020B0604030504040204" pitchFamily="34" charset="-120"/>
                  <a:cs typeface="Times New Roman" pitchFamily="18" charset="0"/>
                </a:rPr>
                <a:t>，</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因为它和整个圆周</a:t>
              </a:r>
              <a:r>
                <a:rPr kumimoji="1" lang="en-US" altLang="zh-CN" sz="1400" b="0" dirty="0">
                  <a:latin typeface="微軟正黑體" panose="020B0604030504040204" pitchFamily="34" charset="-120"/>
                  <a:ea typeface="微軟正黑體" panose="020B0604030504040204" pitchFamily="34" charset="-120"/>
                  <a:cs typeface="Times New Roman" pitchFamily="18" charset="0"/>
                </a:rPr>
                <a:t>360</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度之比是</a:t>
              </a:r>
              <a:r>
                <a:rPr kumimoji="1" lang="zh-CN" altLang="en-US" sz="1400" b="0" dirty="0">
                  <a:solidFill>
                    <a:srgbClr val="FF0000"/>
                  </a:solidFill>
                  <a:latin typeface="微軟正黑體" panose="020B0604030504040204" pitchFamily="34" charset="-120"/>
                  <a:ea typeface="微軟正黑體" panose="020B0604030504040204" pitchFamily="34" charset="-120"/>
                  <a:cs typeface="Times New Roman" pitchFamily="18" charset="0"/>
                </a:rPr>
                <a:t>黄金分割值</a:t>
              </a:r>
              <a:r>
                <a:rPr kumimoji="1" lang="en-US" altLang="zh-CN" sz="1400" b="0" dirty="0">
                  <a:solidFill>
                    <a:srgbClr val="FF0000"/>
                  </a:solidFill>
                  <a:latin typeface="微軟正黑體" panose="020B0604030504040204" pitchFamily="34" charset="-120"/>
                  <a:ea typeface="微軟正黑體" panose="020B0604030504040204" pitchFamily="34" charset="-120"/>
                  <a:cs typeface="Times New Roman" pitchFamily="18" charset="0"/>
                </a:rPr>
                <a:t>0.618</a:t>
              </a:r>
              <a:r>
                <a:rPr kumimoji="1" lang="zh-CN" altLang="en-US" sz="1400" b="0" dirty="0">
                  <a:latin typeface="微軟正黑體" panose="020B0604030504040204" pitchFamily="34" charset="-120"/>
                  <a:ea typeface="微軟正黑體" panose="020B0604030504040204" pitchFamily="34" charset="-120"/>
                  <a:cs typeface="Times New Roman" pitchFamily="18" charset="0"/>
                </a:rPr>
                <a:t>。</a:t>
              </a:r>
            </a:p>
          </p:txBody>
        </p:sp>
        <p:sp>
          <p:nvSpPr>
            <p:cNvPr id="29" name="WordArt 3"/>
            <p:cNvSpPr>
              <a:spLocks noChangeArrowheads="1" noChangeShapeType="1" noTextEdit="1"/>
            </p:cNvSpPr>
            <p:nvPr/>
          </p:nvSpPr>
          <p:spPr bwMode="auto">
            <a:xfrm>
              <a:off x="468313" y="692150"/>
              <a:ext cx="3240087" cy="419100"/>
            </a:xfrm>
            <a:prstGeom prst="rect">
              <a:avLst/>
            </a:prstGeom>
          </p:spPr>
          <p:txBody>
            <a:bodyPr wrap="none" fromWordArt="1">
              <a:prstTxWarp prst="textPlain">
                <a:avLst>
                  <a:gd name="adj" fmla="val 50000"/>
                </a:avLst>
              </a:prstTxWarp>
            </a:bodyPr>
            <a:lstStyle/>
            <a:p>
              <a:pPr algn="ctr"/>
              <a:r>
                <a:rPr lang="zh-CN" altLang="en-US" sz="1400" kern="10" dirty="0">
                  <a:ln w="9525">
                    <a:solidFill>
                      <a:srgbClr val="FFFF00"/>
                    </a:solidFill>
                    <a:round/>
                    <a:headEnd/>
                    <a:tailEnd/>
                  </a:ln>
                  <a:solidFill>
                    <a:srgbClr val="0000FF"/>
                  </a:solidFill>
                  <a:effectLst>
                    <a:outerShdw dist="38100" dir="2700000" algn="tl" rotWithShape="0">
                      <a:srgbClr val="000000">
                        <a:alpha val="43137"/>
                      </a:srgbClr>
                    </a:outerShdw>
                  </a:effectLst>
                  <a:latin typeface="微軟正黑體" panose="020B0604030504040204" pitchFamily="34" charset="-120"/>
                  <a:ea typeface="微軟正黑體" panose="020B0604030504040204" pitchFamily="34" charset="-120"/>
                </a:rPr>
                <a:t>植物的生长规律</a:t>
              </a:r>
              <a:endParaRPr lang="en-US" sz="1400" kern="10" dirty="0">
                <a:ln w="9525">
                  <a:solidFill>
                    <a:srgbClr val="FFFF00"/>
                  </a:solidFill>
                  <a:round/>
                  <a:headEnd/>
                  <a:tailEnd/>
                </a:ln>
                <a:solidFill>
                  <a:srgbClr val="0000FF"/>
                </a:solidFill>
                <a:effectLst>
                  <a:outerShdw dist="38100" dir="2700000" algn="tl" rotWithShape="0">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08625" y="1196975"/>
              <a:ext cx="280828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Line 5"/>
            <p:cNvSpPr>
              <a:spLocks noChangeShapeType="1"/>
            </p:cNvSpPr>
            <p:nvPr/>
          </p:nvSpPr>
          <p:spPr bwMode="auto">
            <a:xfrm flipV="1">
              <a:off x="6877050" y="981075"/>
              <a:ext cx="1150938" cy="1511300"/>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sp>
          <p:nvSpPr>
            <p:cNvPr id="32" name="Text Box 6"/>
            <p:cNvSpPr txBox="1">
              <a:spLocks noChangeArrowheads="1"/>
            </p:cNvSpPr>
            <p:nvPr/>
          </p:nvSpPr>
          <p:spPr bwMode="auto">
            <a:xfrm>
              <a:off x="7019926" y="1628774"/>
              <a:ext cx="543550"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a:latin typeface="微軟正黑體" panose="020B0604030504040204" pitchFamily="34" charset="-120"/>
                  <a:ea typeface="微軟正黑體" panose="020B0604030504040204" pitchFamily="34" charset="-120"/>
                </a:rPr>
                <a:t>1</a:t>
              </a:r>
            </a:p>
          </p:txBody>
        </p:sp>
        <p:sp>
          <p:nvSpPr>
            <p:cNvPr id="33" name="Line 7"/>
            <p:cNvSpPr>
              <a:spLocks noChangeShapeType="1"/>
            </p:cNvSpPr>
            <p:nvPr/>
          </p:nvSpPr>
          <p:spPr bwMode="auto">
            <a:xfrm>
              <a:off x="6877050" y="2492375"/>
              <a:ext cx="287338" cy="1584325"/>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sp>
          <p:nvSpPr>
            <p:cNvPr id="34" name="Text Box 8"/>
            <p:cNvSpPr txBox="1">
              <a:spLocks noChangeArrowheads="1"/>
            </p:cNvSpPr>
            <p:nvPr/>
          </p:nvSpPr>
          <p:spPr bwMode="auto">
            <a:xfrm>
              <a:off x="6659563" y="2971800"/>
              <a:ext cx="543550"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a:latin typeface="微軟正黑體" panose="020B0604030504040204" pitchFamily="34" charset="-120"/>
                  <a:ea typeface="微軟正黑體" panose="020B0604030504040204" pitchFamily="34" charset="-120"/>
                </a:rPr>
                <a:t>2</a:t>
              </a:r>
            </a:p>
          </p:txBody>
        </p:sp>
        <p:sp>
          <p:nvSpPr>
            <p:cNvPr id="35" name="Text Box 9"/>
            <p:cNvSpPr txBox="1">
              <a:spLocks noChangeArrowheads="1"/>
            </p:cNvSpPr>
            <p:nvPr/>
          </p:nvSpPr>
          <p:spPr bwMode="auto">
            <a:xfrm>
              <a:off x="6227763" y="1844676"/>
              <a:ext cx="543550"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a:latin typeface="微軟正黑體" panose="020B0604030504040204" pitchFamily="34" charset="-120"/>
                  <a:ea typeface="微軟正黑體" panose="020B0604030504040204" pitchFamily="34" charset="-120"/>
                </a:rPr>
                <a:t>3</a:t>
              </a:r>
            </a:p>
          </p:txBody>
        </p:sp>
        <p:sp>
          <p:nvSpPr>
            <p:cNvPr id="36" name="Text Box 10"/>
            <p:cNvSpPr txBox="1">
              <a:spLocks noChangeArrowheads="1"/>
            </p:cNvSpPr>
            <p:nvPr/>
          </p:nvSpPr>
          <p:spPr bwMode="auto">
            <a:xfrm>
              <a:off x="7524751" y="2205038"/>
              <a:ext cx="543550"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a:latin typeface="微軟正黑體" panose="020B0604030504040204" pitchFamily="34" charset="-120"/>
                  <a:ea typeface="微軟正黑體" panose="020B0604030504040204" pitchFamily="34" charset="-120"/>
                </a:rPr>
                <a:t>4</a:t>
              </a:r>
            </a:p>
          </p:txBody>
        </p:sp>
        <p:sp>
          <p:nvSpPr>
            <p:cNvPr id="37" name="Text Box 11"/>
            <p:cNvSpPr txBox="1">
              <a:spLocks noChangeArrowheads="1"/>
            </p:cNvSpPr>
            <p:nvPr/>
          </p:nvSpPr>
          <p:spPr bwMode="auto">
            <a:xfrm>
              <a:off x="6084888" y="2636839"/>
              <a:ext cx="543550"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a:latin typeface="微軟正黑體" panose="020B0604030504040204" pitchFamily="34" charset="-120"/>
                  <a:ea typeface="微軟正黑體" panose="020B0604030504040204" pitchFamily="34" charset="-120"/>
                </a:rPr>
                <a:t>5</a:t>
              </a:r>
            </a:p>
          </p:txBody>
        </p:sp>
        <p:pic>
          <p:nvPicPr>
            <p:cNvPr id="38" name="Picture 12" descr="clov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625" y="3968750"/>
              <a:ext cx="284638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13"/>
            <p:cNvSpPr>
              <a:spLocks noChangeShapeType="1"/>
            </p:cNvSpPr>
            <p:nvPr/>
          </p:nvSpPr>
          <p:spPr bwMode="auto">
            <a:xfrm>
              <a:off x="7164388" y="5300663"/>
              <a:ext cx="1439862" cy="792162"/>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sp>
          <p:nvSpPr>
            <p:cNvPr id="40" name="Line 14"/>
            <p:cNvSpPr>
              <a:spLocks noChangeShapeType="1"/>
            </p:cNvSpPr>
            <p:nvPr/>
          </p:nvSpPr>
          <p:spPr bwMode="auto">
            <a:xfrm flipH="1">
              <a:off x="5364163" y="5300663"/>
              <a:ext cx="1728787" cy="1008062"/>
            </a:xfrm>
            <a:prstGeom prst="line">
              <a:avLst/>
            </a:prstGeom>
            <a:noFill/>
            <a:ln w="38100"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graphicFrame>
          <p:nvGraphicFramePr>
            <p:cNvPr id="41" name="Object 2"/>
            <p:cNvGraphicFramePr>
              <a:graphicFrameLocks noChangeAspect="1"/>
            </p:cNvGraphicFramePr>
            <p:nvPr>
              <p:extLst>
                <p:ext uri="{D42A27DB-BD31-4B8C-83A1-F6EECF244321}">
                  <p14:modId xmlns:p14="http://schemas.microsoft.com/office/powerpoint/2010/main" val="1911886093"/>
                </p:ext>
              </p:extLst>
            </p:nvPr>
          </p:nvGraphicFramePr>
          <p:xfrm>
            <a:off x="684213" y="5271035"/>
            <a:ext cx="1806575" cy="788987"/>
          </p:xfrm>
          <a:graphic>
            <a:graphicData uri="http://schemas.openxmlformats.org/presentationml/2006/ole">
              <mc:AlternateContent xmlns:mc="http://schemas.openxmlformats.org/markup-compatibility/2006">
                <mc:Choice xmlns:v="urn:schemas-microsoft-com:vml" Requires="v">
                  <p:oleObj spid="_x0000_s19254" name="Equation" r:id="rId6" imgW="901309" imgH="393529" progId="Equation.DSMT4">
                    <p:embed/>
                  </p:oleObj>
                </mc:Choice>
                <mc:Fallback>
                  <p:oleObj name="Equation" r:id="rId6" imgW="901309" imgH="39352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213" y="5271035"/>
                          <a:ext cx="1806575" cy="78898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 name="Freeform 16"/>
            <p:cNvSpPr>
              <a:spLocks/>
            </p:cNvSpPr>
            <p:nvPr/>
          </p:nvSpPr>
          <p:spPr bwMode="auto">
            <a:xfrm>
              <a:off x="6708775" y="4930775"/>
              <a:ext cx="815975" cy="514350"/>
            </a:xfrm>
            <a:custGeom>
              <a:avLst/>
              <a:gdLst>
                <a:gd name="T0" fmla="*/ 2147483646 w 514"/>
                <a:gd name="T1" fmla="*/ 2147483646 h 324"/>
                <a:gd name="T2" fmla="*/ 2147483646 w 514"/>
                <a:gd name="T3" fmla="*/ 2147483646 h 324"/>
                <a:gd name="T4" fmla="*/ 2147483646 w 514"/>
                <a:gd name="T5" fmla="*/ 2147483646 h 324"/>
                <a:gd name="T6" fmla="*/ 2147483646 w 514"/>
                <a:gd name="T7" fmla="*/ 2147483646 h 324"/>
                <a:gd name="T8" fmla="*/ 2147483646 w 514"/>
                <a:gd name="T9" fmla="*/ 2147483646 h 324"/>
                <a:gd name="T10" fmla="*/ 2147483646 w 514"/>
                <a:gd name="T11" fmla="*/ 2147483646 h 324"/>
                <a:gd name="T12" fmla="*/ 0 60000 65536"/>
                <a:gd name="T13" fmla="*/ 0 60000 65536"/>
                <a:gd name="T14" fmla="*/ 0 60000 65536"/>
                <a:gd name="T15" fmla="*/ 0 60000 65536"/>
                <a:gd name="T16" fmla="*/ 0 60000 65536"/>
                <a:gd name="T17" fmla="*/ 0 60000 65536"/>
                <a:gd name="T18" fmla="*/ 0 w 514"/>
                <a:gd name="T19" fmla="*/ 0 h 324"/>
                <a:gd name="T20" fmla="*/ 514 w 514"/>
                <a:gd name="T21" fmla="*/ 324 h 324"/>
              </a:gdLst>
              <a:ahLst/>
              <a:cxnLst>
                <a:cxn ang="T12">
                  <a:pos x="T0" y="T1"/>
                </a:cxn>
                <a:cxn ang="T13">
                  <a:pos x="T2" y="T3"/>
                </a:cxn>
                <a:cxn ang="T14">
                  <a:pos x="T4" y="T5"/>
                </a:cxn>
                <a:cxn ang="T15">
                  <a:pos x="T6" y="T7"/>
                </a:cxn>
                <a:cxn ang="T16">
                  <a:pos x="T8" y="T9"/>
                </a:cxn>
                <a:cxn ang="T17">
                  <a:pos x="T10" y="T11"/>
                </a:cxn>
              </a:cxnLst>
              <a:rect l="T18" t="T19" r="T20" b="T21"/>
              <a:pathLst>
                <a:path w="514" h="324">
                  <a:moveTo>
                    <a:pt x="514" y="324"/>
                  </a:moveTo>
                  <a:cubicBezTo>
                    <a:pt x="491" y="237"/>
                    <a:pt x="468" y="150"/>
                    <a:pt x="423" y="97"/>
                  </a:cubicBezTo>
                  <a:cubicBezTo>
                    <a:pt x="378" y="44"/>
                    <a:pt x="295" y="14"/>
                    <a:pt x="242" y="7"/>
                  </a:cubicBezTo>
                  <a:cubicBezTo>
                    <a:pt x="189" y="0"/>
                    <a:pt x="144" y="22"/>
                    <a:pt x="106" y="52"/>
                  </a:cubicBezTo>
                  <a:cubicBezTo>
                    <a:pt x="68" y="82"/>
                    <a:pt x="30" y="143"/>
                    <a:pt x="15" y="188"/>
                  </a:cubicBezTo>
                  <a:cubicBezTo>
                    <a:pt x="0" y="233"/>
                    <a:pt x="7" y="278"/>
                    <a:pt x="15" y="324"/>
                  </a:cubicBezTo>
                </a:path>
              </a:pathLst>
            </a:custGeom>
            <a:noFill/>
            <a:ln w="381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sp>
          <p:nvSpPr>
            <p:cNvPr id="43" name="Text Box 17"/>
            <p:cNvSpPr txBox="1">
              <a:spLocks noChangeArrowheads="1"/>
            </p:cNvSpPr>
            <p:nvPr/>
          </p:nvSpPr>
          <p:spPr bwMode="auto">
            <a:xfrm>
              <a:off x="6804024" y="4437063"/>
              <a:ext cx="1122211"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dirty="0">
                  <a:solidFill>
                    <a:srgbClr val="FFFF00"/>
                  </a:solidFill>
                  <a:latin typeface="微軟正黑體" panose="020B0604030504040204" pitchFamily="34" charset="-120"/>
                  <a:ea typeface="微軟正黑體" panose="020B0604030504040204" pitchFamily="34" charset="-120"/>
                </a:rPr>
                <a:t>222.5</a:t>
              </a:r>
            </a:p>
          </p:txBody>
        </p:sp>
        <p:sp>
          <p:nvSpPr>
            <p:cNvPr id="44" name="Freeform 18"/>
            <p:cNvSpPr>
              <a:spLocks/>
            </p:cNvSpPr>
            <p:nvPr/>
          </p:nvSpPr>
          <p:spPr bwMode="auto">
            <a:xfrm>
              <a:off x="6732588" y="5589588"/>
              <a:ext cx="719137" cy="138112"/>
            </a:xfrm>
            <a:custGeom>
              <a:avLst/>
              <a:gdLst>
                <a:gd name="T0" fmla="*/ 2147483646 w 453"/>
                <a:gd name="T1" fmla="*/ 0 h 87"/>
                <a:gd name="T2" fmla="*/ 2147483646 w 453"/>
                <a:gd name="T3" fmla="*/ 2147483646 h 87"/>
                <a:gd name="T4" fmla="*/ 2147483646 w 453"/>
                <a:gd name="T5" fmla="*/ 2147483646 h 87"/>
                <a:gd name="T6" fmla="*/ 0 w 453"/>
                <a:gd name="T7" fmla="*/ 0 h 87"/>
                <a:gd name="T8" fmla="*/ 0 60000 65536"/>
                <a:gd name="T9" fmla="*/ 0 60000 65536"/>
                <a:gd name="T10" fmla="*/ 0 60000 65536"/>
                <a:gd name="T11" fmla="*/ 0 60000 65536"/>
                <a:gd name="T12" fmla="*/ 0 w 453"/>
                <a:gd name="T13" fmla="*/ 0 h 87"/>
                <a:gd name="T14" fmla="*/ 453 w 453"/>
                <a:gd name="T15" fmla="*/ 87 h 87"/>
              </a:gdLst>
              <a:ahLst/>
              <a:cxnLst>
                <a:cxn ang="T8">
                  <a:pos x="T0" y="T1"/>
                </a:cxn>
                <a:cxn ang="T9">
                  <a:pos x="T2" y="T3"/>
                </a:cxn>
                <a:cxn ang="T10">
                  <a:pos x="T4" y="T5"/>
                </a:cxn>
                <a:cxn ang="T11">
                  <a:pos x="T6" y="T7"/>
                </a:cxn>
              </a:cxnLst>
              <a:rect l="T12" t="T13" r="T14" b="T15"/>
              <a:pathLst>
                <a:path w="453" h="87">
                  <a:moveTo>
                    <a:pt x="453" y="0"/>
                  </a:moveTo>
                  <a:cubicBezTo>
                    <a:pt x="427" y="13"/>
                    <a:pt x="346" y="63"/>
                    <a:pt x="297" y="75"/>
                  </a:cubicBezTo>
                  <a:cubicBezTo>
                    <a:pt x="248" y="87"/>
                    <a:pt x="207" y="87"/>
                    <a:pt x="158" y="75"/>
                  </a:cubicBezTo>
                  <a:cubicBezTo>
                    <a:pt x="109" y="63"/>
                    <a:pt x="33" y="16"/>
                    <a:pt x="0" y="0"/>
                  </a:cubicBezTo>
                </a:path>
              </a:pathLst>
            </a:custGeom>
            <a:noFill/>
            <a:ln w="38100">
              <a:solidFill>
                <a:srgbClr val="FFFF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sz="1000">
                <a:latin typeface="微軟正黑體" panose="020B0604030504040204" pitchFamily="34" charset="-120"/>
                <a:ea typeface="微軟正黑體" panose="020B0604030504040204" pitchFamily="34" charset="-120"/>
              </a:endParaRPr>
            </a:p>
          </p:txBody>
        </p:sp>
        <p:sp>
          <p:nvSpPr>
            <p:cNvPr id="45" name="Text Box 19"/>
            <p:cNvSpPr txBox="1">
              <a:spLocks noChangeArrowheads="1"/>
            </p:cNvSpPr>
            <p:nvPr/>
          </p:nvSpPr>
          <p:spPr bwMode="auto">
            <a:xfrm>
              <a:off x="6659563" y="5734049"/>
              <a:ext cx="1122211" cy="53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100" dirty="0">
                  <a:solidFill>
                    <a:srgbClr val="FFFF00"/>
                  </a:solidFill>
                  <a:latin typeface="微軟正黑體" panose="020B0604030504040204" pitchFamily="34" charset="-120"/>
                  <a:ea typeface="微軟正黑體" panose="020B0604030504040204" pitchFamily="34" charset="-120"/>
                </a:rPr>
                <a:t>137.5</a:t>
              </a:r>
            </a:p>
          </p:txBody>
        </p:sp>
        <p:graphicFrame>
          <p:nvGraphicFramePr>
            <p:cNvPr id="46" name="Object 3"/>
            <p:cNvGraphicFramePr>
              <a:graphicFrameLocks noChangeAspect="1"/>
            </p:cNvGraphicFramePr>
            <p:nvPr>
              <p:extLst>
                <p:ext uri="{D42A27DB-BD31-4B8C-83A1-F6EECF244321}">
                  <p14:modId xmlns:p14="http://schemas.microsoft.com/office/powerpoint/2010/main" val="384638982"/>
                </p:ext>
              </p:extLst>
            </p:nvPr>
          </p:nvGraphicFramePr>
          <p:xfrm>
            <a:off x="2916237" y="5271035"/>
            <a:ext cx="1806575" cy="788987"/>
          </p:xfrm>
          <a:graphic>
            <a:graphicData uri="http://schemas.openxmlformats.org/presentationml/2006/ole">
              <mc:AlternateContent xmlns:mc="http://schemas.openxmlformats.org/markup-compatibility/2006">
                <mc:Choice xmlns:v="urn:schemas-microsoft-com:vml" Requires="v">
                  <p:oleObj spid="_x0000_s19255" name="Equation" r:id="rId8" imgW="901309" imgH="393529" progId="Equation.DSMT4">
                    <p:embed/>
                  </p:oleObj>
                </mc:Choice>
                <mc:Fallback>
                  <p:oleObj name="Equation" r:id="rId8" imgW="901309"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6237" y="5271035"/>
                          <a:ext cx="1806575" cy="78898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7" name="群組 46"/>
          <p:cNvGrpSpPr/>
          <p:nvPr/>
        </p:nvGrpSpPr>
        <p:grpSpPr>
          <a:xfrm>
            <a:off x="218283" y="4068456"/>
            <a:ext cx="4188272" cy="2564464"/>
            <a:chOff x="357189" y="879657"/>
            <a:chExt cx="8402636" cy="5144903"/>
          </a:xfrm>
        </p:grpSpPr>
        <p:pic>
          <p:nvPicPr>
            <p:cNvPr id="48" name="Picture 7"/>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568335" y="2948623"/>
              <a:ext cx="2560005" cy="27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9"/>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715000" y="2928939"/>
              <a:ext cx="2439987" cy="247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0"/>
            <p:cNvSpPr>
              <a:spLocks noChangeArrowheads="1"/>
            </p:cNvSpPr>
            <p:nvPr/>
          </p:nvSpPr>
          <p:spPr bwMode="auto">
            <a:xfrm>
              <a:off x="6202454" y="5407089"/>
              <a:ext cx="1602388" cy="61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r>
                <a:rPr lang="en-US" altLang="zh-CN" sz="1400" dirty="0">
                  <a:solidFill>
                    <a:srgbClr val="FF0000"/>
                  </a:solidFill>
                  <a:latin typeface="微軟正黑體" panose="020B0604030504040204" pitchFamily="34" charset="-120"/>
                  <a:ea typeface="微軟正黑體" panose="020B0604030504040204" pitchFamily="34" charset="-120"/>
                </a:rPr>
                <a:t>137.5° </a:t>
              </a:r>
            </a:p>
          </p:txBody>
        </p:sp>
        <p:sp>
          <p:nvSpPr>
            <p:cNvPr id="51" name="Rectangle 11"/>
            <p:cNvSpPr>
              <a:spLocks noChangeArrowheads="1"/>
            </p:cNvSpPr>
            <p:nvPr/>
          </p:nvSpPr>
          <p:spPr bwMode="auto">
            <a:xfrm>
              <a:off x="357189" y="879657"/>
              <a:ext cx="8402636" cy="191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just" eaLnBrk="1" hangingPunct="1"/>
              <a:r>
                <a:rPr lang="zh-CN" altLang="en-US" sz="1400" b="0" dirty="0" smtClean="0">
                  <a:latin typeface="微軟正黑體" panose="020B0604030504040204" pitchFamily="34" charset="-120"/>
                  <a:ea typeface="微軟正黑體" panose="020B0604030504040204" pitchFamily="34" charset="-120"/>
                </a:rPr>
                <a:t>模</a:t>
              </a:r>
              <a:r>
                <a:rPr lang="zh-CN" altLang="en-US" sz="1400" b="0" dirty="0">
                  <a:latin typeface="微軟正黑體" panose="020B0604030504040204" pitchFamily="34" charset="-120"/>
                  <a:ea typeface="微軟正黑體" panose="020B0604030504040204" pitchFamily="34" charset="-120"/>
                </a:rPr>
                <a:t>拟结果</a:t>
              </a:r>
              <a:r>
                <a:rPr lang="zh-CN" altLang="en-US" sz="1400" b="0" dirty="0" smtClean="0">
                  <a:latin typeface="微軟正黑體" panose="020B0604030504040204" pitchFamily="34" charset="-120"/>
                  <a:ea typeface="微軟正黑體" panose="020B0604030504040204" pitchFamily="34" charset="-120"/>
                </a:rPr>
                <a:t>表明：发</a:t>
              </a:r>
              <a:r>
                <a:rPr lang="zh-CN" altLang="en-US" sz="1400" b="0" dirty="0">
                  <a:latin typeface="微軟正黑體" panose="020B0604030504040204" pitchFamily="34" charset="-120"/>
                  <a:ea typeface="微軟正黑體" panose="020B0604030504040204" pitchFamily="34" charset="-120"/>
                </a:rPr>
                <a:t>散角为</a:t>
              </a:r>
              <a:r>
                <a:rPr lang="en-US" altLang="zh-CN" sz="1400" b="0" dirty="0">
                  <a:solidFill>
                    <a:srgbClr val="FF0000"/>
                  </a:solidFill>
                  <a:latin typeface="微軟正黑體" panose="020B0604030504040204" pitchFamily="34" charset="-120"/>
                  <a:ea typeface="微軟正黑體" panose="020B0604030504040204" pitchFamily="34" charset="-120"/>
                </a:rPr>
                <a:t>137.5 °</a:t>
              </a:r>
              <a:r>
                <a:rPr lang="zh-CN" altLang="en-US" sz="1400" b="0" dirty="0">
                  <a:latin typeface="微軟正黑體" panose="020B0604030504040204" pitchFamily="34" charset="-120"/>
                  <a:ea typeface="微軟正黑體" panose="020B0604030504040204" pitchFamily="34" charset="-120"/>
                </a:rPr>
                <a:t>的黄金螺旋可以填满平面，做到点于点之间距离相等。向日葵和菊花都满足这样的排布，这样可以使单位面积内花瓣或种子排列数目最多。</a:t>
              </a:r>
            </a:p>
          </p:txBody>
        </p:sp>
        <p:graphicFrame>
          <p:nvGraphicFramePr>
            <p:cNvPr id="52" name="Object 3"/>
            <p:cNvGraphicFramePr>
              <a:graphicFrameLocks noChangeAspect="1"/>
            </p:cNvGraphicFramePr>
            <p:nvPr>
              <p:extLst>
                <p:ext uri="{D42A27DB-BD31-4B8C-83A1-F6EECF244321}">
                  <p14:modId xmlns:p14="http://schemas.microsoft.com/office/powerpoint/2010/main" val="173511822"/>
                </p:ext>
              </p:extLst>
            </p:nvPr>
          </p:nvGraphicFramePr>
          <p:xfrm>
            <a:off x="3597122" y="4231307"/>
            <a:ext cx="1806576" cy="788988"/>
          </p:xfrm>
          <a:graphic>
            <a:graphicData uri="http://schemas.openxmlformats.org/presentationml/2006/ole">
              <mc:AlternateContent xmlns:mc="http://schemas.openxmlformats.org/markup-compatibility/2006">
                <mc:Choice xmlns:v="urn:schemas-microsoft-com:vml" Requires="v">
                  <p:oleObj spid="_x0000_s19256" name="Equation" r:id="rId12" imgW="901309" imgH="393529" progId="Equation.DSMT4">
                    <p:embed/>
                  </p:oleObj>
                </mc:Choice>
                <mc:Fallback>
                  <p:oleObj name="Equation" r:id="rId12" imgW="901309" imgH="39352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97122" y="4231307"/>
                          <a:ext cx="1806576" cy="78898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3" name="群組 52"/>
          <p:cNvGrpSpPr/>
          <p:nvPr/>
        </p:nvGrpSpPr>
        <p:grpSpPr>
          <a:xfrm>
            <a:off x="4660003" y="817548"/>
            <a:ext cx="4148411" cy="2910138"/>
            <a:chOff x="500063" y="698953"/>
            <a:chExt cx="8234362" cy="5776460"/>
          </a:xfrm>
        </p:grpSpPr>
        <p:sp>
          <p:nvSpPr>
            <p:cNvPr id="54" name="Text Box 2"/>
            <p:cNvSpPr txBox="1">
              <a:spLocks noChangeArrowheads="1"/>
            </p:cNvSpPr>
            <p:nvPr/>
          </p:nvSpPr>
          <p:spPr bwMode="auto">
            <a:xfrm>
              <a:off x="661663" y="1856304"/>
              <a:ext cx="5040312" cy="18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just" eaLnBrk="1" hangingPunct="1"/>
              <a:r>
                <a:rPr kumimoji="1" lang="zh-CN" altLang="en-US" sz="1400" b="0" dirty="0" smtClean="0">
                  <a:latin typeface="微軟正黑體" panose="020B0604030504040204" pitchFamily="34" charset="-120"/>
                  <a:ea typeface="微軟正黑體" panose="020B0604030504040204" pitchFamily="34" charset="-120"/>
                </a:rPr>
                <a:t>如果</a:t>
              </a:r>
              <a:r>
                <a:rPr kumimoji="1" lang="zh-CN" altLang="en-US" sz="1400" b="0" dirty="0">
                  <a:latin typeface="微軟正黑體" panose="020B0604030504040204" pitchFamily="34" charset="-120"/>
                  <a:ea typeface="微軟正黑體" panose="020B0604030504040204" pitchFamily="34" charset="-120"/>
                </a:rPr>
                <a:t>我们稍微注意一下，会发现自然界中的大部分植物的叶子或花瓣通常是</a:t>
              </a:r>
              <a:r>
                <a:rPr kumimoji="1" lang="en-US" altLang="zh-CN" sz="1400" b="0" dirty="0">
                  <a:latin typeface="微軟正黑體" panose="020B0604030504040204" pitchFamily="34" charset="-120"/>
                  <a:ea typeface="微軟正黑體" panose="020B0604030504040204" pitchFamily="34" charset="-120"/>
                </a:rPr>
                <a:t>3</a:t>
              </a:r>
              <a:r>
                <a:rPr kumimoji="1" lang="zh-CN" altLang="en-US" sz="1400" b="0" dirty="0">
                  <a:latin typeface="微軟正黑體" panose="020B0604030504040204" pitchFamily="34" charset="-120"/>
                  <a:ea typeface="微軟正黑體" panose="020B0604030504040204" pitchFamily="34" charset="-120"/>
                </a:rPr>
                <a:t>、</a:t>
              </a:r>
              <a:r>
                <a:rPr kumimoji="1" lang="en-US" altLang="zh-CN" sz="1400" b="0" dirty="0">
                  <a:latin typeface="微軟正黑體" panose="020B0604030504040204" pitchFamily="34" charset="-120"/>
                  <a:ea typeface="微軟正黑體" panose="020B0604030504040204" pitchFamily="34" charset="-120"/>
                </a:rPr>
                <a:t>5</a:t>
              </a:r>
              <a:r>
                <a:rPr kumimoji="1" lang="zh-CN" altLang="en-US" sz="1400" b="0" dirty="0">
                  <a:latin typeface="微軟正黑體" panose="020B0604030504040204" pitchFamily="34" charset="-120"/>
                  <a:ea typeface="微軟正黑體" panose="020B0604030504040204" pitchFamily="34" charset="-120"/>
                </a:rPr>
                <a:t>、</a:t>
              </a:r>
              <a:r>
                <a:rPr kumimoji="1" lang="en-US" altLang="zh-CN" sz="1400" b="0" dirty="0">
                  <a:latin typeface="微軟正黑體" panose="020B0604030504040204" pitchFamily="34" charset="-120"/>
                  <a:ea typeface="微軟正黑體" panose="020B0604030504040204" pitchFamily="34" charset="-120"/>
                </a:rPr>
                <a:t>8</a:t>
              </a:r>
              <a:r>
                <a:rPr kumimoji="1" lang="zh-CN" altLang="en-US" sz="1400" b="0" dirty="0">
                  <a:latin typeface="微軟正黑體" panose="020B0604030504040204" pitchFamily="34" charset="-120"/>
                  <a:ea typeface="微軟正黑體" panose="020B0604030504040204" pitchFamily="34" charset="-120"/>
                </a:rPr>
                <a:t>等数目。</a:t>
              </a:r>
            </a:p>
          </p:txBody>
        </p:sp>
        <p:graphicFrame>
          <p:nvGraphicFramePr>
            <p:cNvPr id="55" name="Object 4"/>
            <p:cNvGraphicFramePr>
              <a:graphicFrameLocks noChangeAspect="1"/>
            </p:cNvGraphicFramePr>
            <p:nvPr>
              <p:extLst>
                <p:ext uri="{D42A27DB-BD31-4B8C-83A1-F6EECF244321}">
                  <p14:modId xmlns:p14="http://schemas.microsoft.com/office/powerpoint/2010/main" val="1115651860"/>
                </p:ext>
              </p:extLst>
            </p:nvPr>
          </p:nvGraphicFramePr>
          <p:xfrm>
            <a:off x="5756779" y="1884093"/>
            <a:ext cx="2951163" cy="1987550"/>
          </p:xfrm>
          <a:graphic>
            <a:graphicData uri="http://schemas.openxmlformats.org/presentationml/2006/ole">
              <mc:AlternateContent xmlns:mc="http://schemas.openxmlformats.org/markup-compatibility/2006">
                <mc:Choice xmlns:v="urn:schemas-microsoft-com:vml" Requires="v">
                  <p:oleObj spid="_x0000_s19257" name="Image" r:id="rId13" imgW="4040946" imgH="2719379" progId="Photoshop.Image.4">
                    <p:embed/>
                  </p:oleObj>
                </mc:Choice>
                <mc:Fallback>
                  <p:oleObj name="Image" r:id="rId13" imgW="4040946" imgH="2719379" progId="Photoshop.Image.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56779" y="1884093"/>
                          <a:ext cx="2951163"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6" name="Object 5"/>
            <p:cNvGraphicFramePr>
              <a:graphicFrameLocks noChangeAspect="1"/>
            </p:cNvGraphicFramePr>
            <p:nvPr>
              <p:extLst>
                <p:ext uri="{D42A27DB-BD31-4B8C-83A1-F6EECF244321}">
                  <p14:modId xmlns:p14="http://schemas.microsoft.com/office/powerpoint/2010/main" val="2921361457"/>
                </p:ext>
              </p:extLst>
            </p:nvPr>
          </p:nvGraphicFramePr>
          <p:xfrm>
            <a:off x="6357938" y="4149725"/>
            <a:ext cx="2376487" cy="2298700"/>
          </p:xfrm>
          <a:graphic>
            <a:graphicData uri="http://schemas.openxmlformats.org/presentationml/2006/ole">
              <mc:AlternateContent xmlns:mc="http://schemas.openxmlformats.org/markup-compatibility/2006">
                <mc:Choice xmlns:v="urn:schemas-microsoft-com:vml" Requires="v">
                  <p:oleObj spid="_x0000_s19258" name="Image" r:id="rId15" imgW="1956936" imgH="1893399" progId="Photoshop.Image.9">
                    <p:embed/>
                  </p:oleObj>
                </mc:Choice>
                <mc:Fallback>
                  <p:oleObj name="Image" r:id="rId15" imgW="1956936" imgH="1893399" progId="Photoshop.Image.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7938" y="4149725"/>
                          <a:ext cx="2376487"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7" name="Picture 7" descr="clove"/>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00063" y="4149725"/>
              <a:ext cx="2447925"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9"/>
            <p:cNvSpPr txBox="1">
              <a:spLocks noChangeArrowheads="1"/>
            </p:cNvSpPr>
            <p:nvPr/>
          </p:nvSpPr>
          <p:spPr bwMode="auto">
            <a:xfrm>
              <a:off x="668146" y="698953"/>
              <a:ext cx="8064498" cy="10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just" eaLnBrk="1" hangingPunct="1"/>
              <a:r>
                <a:rPr kumimoji="1" lang="zh-CN" altLang="en-US" sz="1400" b="0" dirty="0" smtClean="0">
                  <a:latin typeface="微軟正黑體" panose="020B0604030504040204" pitchFamily="34" charset="-120"/>
                  <a:ea typeface="微軟正黑體" panose="020B0604030504040204" pitchFamily="34" charset="-120"/>
                </a:rPr>
                <a:t>既然</a:t>
              </a:r>
              <a:r>
                <a:rPr kumimoji="1" lang="zh-CN" altLang="en-US" sz="1400" b="0" dirty="0">
                  <a:solidFill>
                    <a:srgbClr val="FF0000"/>
                  </a:solidFill>
                  <a:latin typeface="微軟正黑體" panose="020B0604030504040204" pitchFamily="34" charset="-120"/>
                  <a:ea typeface="微軟正黑體" panose="020B0604030504040204" pitchFamily="34" charset="-120"/>
                </a:rPr>
                <a:t>斐波那契</a:t>
              </a:r>
              <a:r>
                <a:rPr kumimoji="1" lang="zh-CN" altLang="en-US" sz="1400" b="0" dirty="0">
                  <a:latin typeface="微軟正黑體" panose="020B0604030504040204" pitchFamily="34" charset="-120"/>
                  <a:ea typeface="微軟正黑體" panose="020B0604030504040204" pitchFamily="34" charset="-120"/>
                </a:rPr>
                <a:t>数列和植物生长都与</a:t>
              </a:r>
              <a:r>
                <a:rPr kumimoji="1" lang="zh-CN" altLang="en-US" sz="1400" b="0" dirty="0">
                  <a:solidFill>
                    <a:srgbClr val="FF0000"/>
                  </a:solidFill>
                  <a:latin typeface="微軟正黑體" panose="020B0604030504040204" pitchFamily="34" charset="-120"/>
                  <a:ea typeface="微軟正黑體" panose="020B0604030504040204" pitchFamily="34" charset="-120"/>
                </a:rPr>
                <a:t>黄金分割数</a:t>
              </a:r>
              <a:r>
                <a:rPr kumimoji="1" lang="zh-CN" altLang="en-US" sz="1400" b="0" dirty="0">
                  <a:latin typeface="微軟正黑體" panose="020B0604030504040204" pitchFamily="34" charset="-120"/>
                  <a:ea typeface="微軟正黑體" panose="020B0604030504040204" pitchFamily="34" charset="-120"/>
                </a:rPr>
                <a:t>有关，那植物与</a:t>
              </a:r>
              <a:r>
                <a:rPr kumimoji="1" lang="zh-CN" altLang="en-US" sz="1400" b="0" dirty="0">
                  <a:solidFill>
                    <a:srgbClr val="FF0000"/>
                  </a:solidFill>
                  <a:latin typeface="微軟正黑體" panose="020B0604030504040204" pitchFamily="34" charset="-120"/>
                  <a:ea typeface="微軟正黑體" panose="020B0604030504040204" pitchFamily="34" charset="-120"/>
                </a:rPr>
                <a:t>斐波那契</a:t>
              </a:r>
              <a:r>
                <a:rPr kumimoji="1" lang="zh-CN" altLang="en-US" sz="1400" b="0" dirty="0">
                  <a:latin typeface="微軟正黑體" panose="020B0604030504040204" pitchFamily="34" charset="-120"/>
                  <a:ea typeface="微軟正黑體" panose="020B0604030504040204" pitchFamily="34" charset="-120"/>
                </a:rPr>
                <a:t>数列有什么关系呢？</a:t>
              </a:r>
            </a:p>
          </p:txBody>
        </p:sp>
        <p:pic>
          <p:nvPicPr>
            <p:cNvPr id="59" name="Picture 14" descr="http://img115.ph.126.net/Uercm0XSUqUoYWeReSKGkA==/685954518245474206.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3357563" y="4106863"/>
              <a:ext cx="2643187"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0" name="RHDqZFTn7SI?KBeaL5BoMuc=0&amp;loop=1&amp;rel=0&amp;playlist=PLzC5Pi16-OxB8PQhC1rhbQHPju7sb2CL-;showinfo=0"/>
          <p:cNvPicPr>
            <a:picLocks noRot="1" noChangeAspect="1"/>
          </p:cNvPicPr>
          <p:nvPr>
            <a:videoFile r:link="rId2"/>
          </p:nvPr>
        </p:nvPicPr>
        <p:blipFill>
          <a:blip r:embed="rId19" cstate="print">
            <a:extLst>
              <a:ext uri="{28A0092B-C50C-407E-A947-70E740481C1C}">
                <a14:useLocalDpi xmlns:a14="http://schemas.microsoft.com/office/drawing/2010/main" val="0"/>
              </a:ext>
            </a:extLst>
          </a:blip>
          <a:stretch>
            <a:fillRect/>
          </a:stretch>
        </p:blipFill>
        <p:spPr>
          <a:xfrm>
            <a:off x="4713966" y="4031894"/>
            <a:ext cx="4178514" cy="2346913"/>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61" name="文字方塊 60"/>
          <p:cNvSpPr txBox="1"/>
          <p:nvPr/>
        </p:nvSpPr>
        <p:spPr>
          <a:xfrm>
            <a:off x="5813370" y="6399263"/>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20"/>
              </a:rPr>
              <a:t>观看视频 </a:t>
            </a:r>
            <a:r>
              <a:rPr lang="en-US" altLang="zh-TW" sz="1200" i="1" dirty="0" smtClean="0">
                <a:latin typeface="微軟正黑體" panose="020B0604030504040204" pitchFamily="34" charset="-120"/>
                <a:ea typeface="微軟正黑體" panose="020B0604030504040204" pitchFamily="34" charset="-120"/>
                <a:hlinkClick r:id="rId20"/>
              </a:rPr>
              <a:t>: https://youtu.be/RHDqZFTn7SI</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10" presetClass="entr" presetSubtype="0" fill="hold" nodeType="withEffect">
                                  <p:stCondLst>
                                    <p:cond delay="300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1000"/>
                                        <p:tgtEl>
                                          <p:spTgt spid="47"/>
                                        </p:tgtEl>
                                      </p:cBhvr>
                                    </p:animEffect>
                                  </p:childTnLst>
                                </p:cTn>
                              </p:par>
                              <p:par>
                                <p:cTn id="11" presetID="10" presetClass="entr" presetSubtype="0" fill="hold" nodeType="withEffect">
                                  <p:stCondLst>
                                    <p:cond delay="460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childTnLst>
                                </p:cTn>
                              </p:par>
                              <p:par>
                                <p:cTn id="14" presetID="22" presetClass="entr" presetSubtype="8" fill="hold" nodeType="withEffect">
                                  <p:stCondLst>
                                    <p:cond delay="14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4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264188" y="1916832"/>
            <a:ext cx="6531010" cy="1846659"/>
          </a:xfrm>
          <a:prstGeom prst="rect">
            <a:avLst/>
          </a:prstGeom>
        </p:spPr>
        <p:txBody>
          <a:bodyPr vert="horz"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lang="zh-TW" altLang="en-US" sz="3200" b="1"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stStyle>
          <a:p>
            <a:pPr>
              <a:lnSpc>
                <a:spcPct val="150000"/>
              </a:lnSpc>
            </a:pPr>
            <a:r>
              <a:rPr lang="zh-TW"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第二</a:t>
            </a:r>
            <a:r>
              <a:rPr lang="zh-TW"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部分</a:t>
            </a:r>
            <a:endParaRPr lang="en-US" altLang="zh-TW"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zh-TW" alt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创客</a:t>
            </a:r>
            <a:r>
              <a:rPr lang="zh-TW" alt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教育</a:t>
            </a:r>
          </a:p>
        </p:txBody>
      </p:sp>
    </p:spTree>
    <p:extLst>
      <p:ext uri="{BB962C8B-B14F-4D97-AF65-F5344CB8AC3E}">
        <p14:creationId xmlns:p14="http://schemas.microsoft.com/office/powerpoint/2010/main" val="15880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6412850"/>
              </p:ext>
            </p:extLst>
          </p:nvPr>
        </p:nvGraphicFramePr>
        <p:xfrm>
          <a:off x="-180528" y="-315416"/>
          <a:ext cx="9324528" cy="7776864"/>
        </p:xfrm>
        <a:graphic>
          <a:graphicData uri="http://schemas.openxmlformats.org/drawingml/2006/table">
            <a:tbl>
              <a:tblPr firstRow="1" bandRow="1">
                <a:tableStyleId>{BDBED569-4797-4DF1-A0F4-6AAB3CD982D8}</a:tableStyleId>
              </a:tblPr>
              <a:tblGrid>
                <a:gridCol w="4662264"/>
                <a:gridCol w="4662264"/>
              </a:tblGrid>
              <a:tr h="3995726">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781138">
                <a:tc>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sp>
        <p:nvSpPr>
          <p:cNvPr id="3" name="文字方塊 2"/>
          <p:cNvSpPr txBox="1"/>
          <p:nvPr/>
        </p:nvSpPr>
        <p:spPr>
          <a:xfrm>
            <a:off x="251520" y="945882"/>
            <a:ext cx="3888432" cy="2462213"/>
          </a:xfrm>
          <a:prstGeom prst="rect">
            <a:avLst/>
          </a:prstGeom>
          <a:noFill/>
        </p:spPr>
        <p:txBody>
          <a:bodyPr wrap="square" rtlCol="0">
            <a:spAutoFit/>
          </a:bodyPr>
          <a:lstStyle/>
          <a:p>
            <a:pPr algn="just"/>
            <a:r>
              <a:rPr lang="zh-CN" altLang="zh-CN" sz="1400" dirty="0" smtClean="0">
                <a:latin typeface="微軟正黑體" panose="020B0604030504040204" pitchFamily="34" charset="-120"/>
                <a:ea typeface="微軟正黑體" panose="020B0604030504040204" pitchFamily="34" charset="-120"/>
              </a:rPr>
              <a:t>经</a:t>
            </a:r>
            <a:r>
              <a:rPr lang="zh-CN" altLang="zh-CN" sz="1400" dirty="0">
                <a:latin typeface="微軟正黑體" panose="020B0604030504040204" pitchFamily="34" charset="-120"/>
                <a:ea typeface="微軟正黑體" panose="020B0604030504040204" pitchFamily="34" charset="-120"/>
              </a:rPr>
              <a:t>过多年的探索，我们把创客（教育）的特征归纳</a:t>
            </a:r>
            <a:r>
              <a:rPr lang="zh-CN" altLang="zh-CN" sz="1400" dirty="0" smtClean="0">
                <a:latin typeface="微軟正黑體" panose="020B0604030504040204" pitchFamily="34" charset="-120"/>
                <a:ea typeface="微軟正黑體" panose="020B0604030504040204" pitchFamily="34" charset="-120"/>
              </a:rPr>
              <a:t>为</a:t>
            </a:r>
            <a:r>
              <a:rPr lang="en-US" altLang="zh-CN" sz="1400" dirty="0" smtClean="0">
                <a:solidFill>
                  <a:srgbClr val="FF0000"/>
                </a:solidFill>
                <a:latin typeface="微軟正黑體" panose="020B0604030504040204" pitchFamily="34" charset="-120"/>
                <a:ea typeface="微軟正黑體" panose="020B0604030504040204" pitchFamily="34" charset="-120"/>
              </a:rPr>
              <a:t>"</a:t>
            </a:r>
            <a:r>
              <a:rPr lang="zh-CN" altLang="zh-CN" sz="1400" dirty="0" smtClean="0">
                <a:solidFill>
                  <a:srgbClr val="FF0000"/>
                </a:solidFill>
                <a:latin typeface="微軟正黑體" panose="020B0604030504040204" pitchFamily="34" charset="-120"/>
                <a:ea typeface="微軟正黑體" panose="020B0604030504040204" pitchFamily="34" charset="-120"/>
              </a:rPr>
              <a:t>造物</a:t>
            </a:r>
            <a:r>
              <a:rPr lang="en-US" altLang="zh-CN" sz="1400" dirty="0" smtClean="0">
                <a:solidFill>
                  <a:srgbClr val="FF0000"/>
                </a:solidFill>
                <a:latin typeface="微軟正黑體" panose="020B0604030504040204" pitchFamily="34" charset="-120"/>
                <a:ea typeface="微軟正黑體" panose="020B0604030504040204" pitchFamily="34" charset="-120"/>
              </a:rPr>
              <a:t>"</a:t>
            </a:r>
            <a:r>
              <a:rPr lang="zh-CN" altLang="zh-CN" sz="1400" dirty="0">
                <a:latin typeface="微軟正黑體" panose="020B0604030504040204" pitchFamily="34" charset="-120"/>
                <a:ea typeface="微軟正黑體" panose="020B0604030504040204" pitchFamily="34" charset="-120"/>
              </a:rPr>
              <a:t>和</a:t>
            </a:r>
            <a:r>
              <a:rPr lang="en-US" altLang="zh-CN" sz="1400" dirty="0" smtClean="0">
                <a:solidFill>
                  <a:srgbClr val="FF0000"/>
                </a:solidFill>
                <a:latin typeface="微軟正黑體" panose="020B0604030504040204" pitchFamily="34" charset="-120"/>
                <a:ea typeface="微軟正黑體" panose="020B0604030504040204" pitchFamily="34" charset="-120"/>
              </a:rPr>
              <a:t>"</a:t>
            </a:r>
            <a:r>
              <a:rPr lang="zh-CN" altLang="zh-CN" sz="1400" dirty="0" smtClean="0">
                <a:solidFill>
                  <a:srgbClr val="FF0000"/>
                </a:solidFill>
                <a:latin typeface="微軟正黑體" panose="020B0604030504040204" pitchFamily="34" charset="-120"/>
                <a:ea typeface="微軟正黑體" panose="020B0604030504040204" pitchFamily="34" charset="-120"/>
              </a:rPr>
              <a:t>分享</a:t>
            </a:r>
            <a:r>
              <a:rPr lang="en-US" altLang="zh-CN" sz="1400" dirty="0" smtClean="0">
                <a:solidFill>
                  <a:srgbClr val="FF0000"/>
                </a:solidFill>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a:p>
            <a:pPr algn="just"/>
            <a:endParaRPr lang="zh-CN" altLang="zh-CN" sz="1400" dirty="0">
              <a:latin typeface="微軟正黑體" panose="020B0604030504040204" pitchFamily="34" charset="-120"/>
              <a:ea typeface="微軟正黑體" panose="020B0604030504040204" pitchFamily="34" charset="-120"/>
            </a:endParaRPr>
          </a:p>
          <a:p>
            <a:pPr algn="just"/>
            <a:r>
              <a:rPr lang="en-US" altLang="zh-CN" sz="1400" dirty="0">
                <a:solidFill>
                  <a:srgbClr val="FF0000"/>
                </a:solidFill>
                <a:latin typeface="微軟正黑體" panose="020B0604030504040204" pitchFamily="34" charset="-120"/>
                <a:ea typeface="微軟正黑體" panose="020B0604030504040204" pitchFamily="34" charset="-120"/>
              </a:rPr>
              <a:t> </a:t>
            </a:r>
            <a:r>
              <a:rPr lang="en-US" altLang="zh-CN" sz="1400" dirty="0" smtClean="0">
                <a:solidFill>
                  <a:srgbClr val="FF0000"/>
                </a:solidFill>
                <a:latin typeface="微軟正黑體" panose="020B0604030504040204" pitchFamily="34" charset="-120"/>
                <a:ea typeface="微軟正黑體" panose="020B0604030504040204" pitchFamily="34" charset="-120"/>
              </a:rPr>
              <a:t>1</a:t>
            </a:r>
            <a:r>
              <a:rPr lang="en-US" altLang="zh-CN" sz="1400" dirty="0">
                <a:solidFill>
                  <a:srgbClr val="FF0000"/>
                </a:solidFill>
                <a:latin typeface="微軟正黑體" panose="020B0604030504040204" pitchFamily="34" charset="-120"/>
                <a:ea typeface="微軟正黑體" panose="020B0604030504040204" pitchFamily="34" charset="-120"/>
              </a:rPr>
              <a:t>.</a:t>
            </a:r>
            <a:r>
              <a:rPr lang="zh-CN" altLang="zh-CN" sz="1400" dirty="0">
                <a:solidFill>
                  <a:srgbClr val="FF0000"/>
                </a:solidFill>
                <a:latin typeface="微軟正黑體" panose="020B0604030504040204" pitchFamily="34" charset="-120"/>
                <a:ea typeface="微軟正黑體" panose="020B0604030504040204" pitchFamily="34" charset="-120"/>
              </a:rPr>
              <a:t>造物</a:t>
            </a:r>
            <a:r>
              <a:rPr lang="zh-CN" altLang="zh-CN" sz="1400" dirty="0">
                <a:latin typeface="微軟正黑體" panose="020B0604030504040204" pitchFamily="34" charset="-120"/>
                <a:ea typeface="微軟正黑體" panose="020B0604030504040204" pitchFamily="34" charset="-120"/>
              </a:rPr>
              <a:t>。造物的重要表现，是指从原材料开始创新</a:t>
            </a:r>
            <a:r>
              <a:rPr lang="zh-CN" altLang="en-US" sz="1400" dirty="0">
                <a:latin typeface="微軟正黑體" panose="020B0604030504040204" pitchFamily="34" charset="-120"/>
                <a:ea typeface="微軟正黑體" panose="020B0604030504040204" pitchFamily="34" charset="-120"/>
              </a:rPr>
              <a:t>（</a:t>
            </a:r>
            <a:r>
              <a:rPr lang="zh-CN" altLang="zh-CN" sz="1400" dirty="0">
                <a:latin typeface="微軟正黑體" panose="020B0604030504040204" pitchFamily="34" charset="-120"/>
                <a:ea typeface="微軟正黑體" panose="020B0604030504040204" pitchFamily="34" charset="-120"/>
              </a:rPr>
              <a:t>即不是拼装各类半成品</a:t>
            </a:r>
            <a:r>
              <a:rPr lang="zh-CN" altLang="en-US" sz="1400" dirty="0">
                <a:latin typeface="微軟正黑體" panose="020B0604030504040204" pitchFamily="34" charset="-120"/>
                <a:ea typeface="微軟正黑體" panose="020B0604030504040204" pitchFamily="34" charset="-120"/>
              </a:rPr>
              <a:t>）</a:t>
            </a:r>
            <a:r>
              <a:rPr lang="zh-CN" altLang="zh-CN" sz="1400" dirty="0">
                <a:latin typeface="微軟正黑體" panose="020B0604030504040204" pitchFamily="34" charset="-120"/>
                <a:ea typeface="微軟正黑體" panose="020B0604030504040204" pitchFamily="34" charset="-120"/>
              </a:rPr>
              <a:t>。要</a:t>
            </a:r>
            <a:r>
              <a:rPr lang="zh-CN" altLang="en-US" sz="1400" dirty="0">
                <a:latin typeface="微軟正黑體" panose="020B0604030504040204" pitchFamily="34" charset="-120"/>
                <a:ea typeface="微軟正黑體" panose="020B0604030504040204" pitchFamily="34" charset="-120"/>
              </a:rPr>
              <a:t>通过</a:t>
            </a:r>
            <a:r>
              <a:rPr lang="zh-CN" altLang="zh-CN" sz="1400" dirty="0">
                <a:latin typeface="微軟正黑體" panose="020B0604030504040204" pitchFamily="34" charset="-120"/>
                <a:ea typeface="微軟正黑體" panose="020B0604030504040204" pitchFamily="34" charset="-120"/>
              </a:rPr>
              <a:t>鼓励学生进行创造，在创造过程中有效地使用未经加工的原材料以及数字化工具，以培养学生动手实践的能力，让学生在学习过程中发现问题、探索问题、解决问题，最终将自己的想法作品化，并具备独立的创造思维与解决问题的综合能力。</a:t>
            </a:r>
            <a:endParaRPr lang="en-US" sz="14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4773676" y="3898210"/>
            <a:ext cx="4107769" cy="2339102"/>
          </a:xfrm>
          <a:prstGeom prst="rect">
            <a:avLst/>
          </a:prstGeom>
          <a:noFill/>
        </p:spPr>
        <p:txBody>
          <a:bodyPr wrap="square" rtlCol="0">
            <a:spAutoFit/>
          </a:bodyPr>
          <a:lstStyle/>
          <a:p>
            <a:pPr>
              <a:spcBef>
                <a:spcPts val="600"/>
              </a:spcBef>
            </a:pPr>
            <a:r>
              <a:rPr lang="zh-CN" altLang="zh-CN" sz="1400" dirty="0" smtClean="0">
                <a:solidFill>
                  <a:srgbClr val="000000"/>
                </a:solidFill>
                <a:latin typeface="微軟正黑體" panose="020B0604030504040204" pitchFamily="34" charset="-120"/>
                <a:ea typeface="微軟正黑體" panose="020B0604030504040204" pitchFamily="34" charset="-120"/>
                <a:cs typeface="FZSSK--GBK1-0"/>
              </a:rPr>
              <a:t>创</a:t>
            </a:r>
            <a:r>
              <a:rPr lang="zh-CN" altLang="zh-CN" sz="1400" dirty="0">
                <a:solidFill>
                  <a:srgbClr val="000000"/>
                </a:solidFill>
                <a:latin typeface="微軟正黑體" panose="020B0604030504040204" pitchFamily="34" charset="-120"/>
                <a:ea typeface="微軟正黑體" panose="020B0604030504040204" pitchFamily="34" charset="-120"/>
                <a:cs typeface="FZSSK--GBK1-0"/>
              </a:rPr>
              <a:t>客教育的</a:t>
            </a: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总体目标</a:t>
            </a:r>
            <a:r>
              <a:rPr lang="zh-CN" altLang="zh-CN" sz="1400" dirty="0">
                <a:solidFill>
                  <a:srgbClr val="000000"/>
                </a:solidFill>
                <a:latin typeface="微軟正黑體" panose="020B0604030504040204" pitchFamily="34" charset="-120"/>
                <a:ea typeface="微軟正黑體" panose="020B0604030504040204" pitchFamily="34" charset="-120"/>
                <a:cs typeface="FZSSK--GBK1-0"/>
              </a:rPr>
              <a:t>是：利用数字技术、综合运用跨学科知识、动手创造人工制品，在这一探究过程中学习和掌握面向真实问题的解决过程和方法，培养和提升创意设计能力、团队合作能力、问题分析与解决能力和实践创新能力。</a:t>
            </a:r>
            <a:endParaRPr lang="zh-CN" altLang="zh-CN" sz="1400" dirty="0">
              <a:latin typeface="微軟正黑體" panose="020B0604030504040204" pitchFamily="34" charset="-120"/>
              <a:ea typeface="微軟正黑體" panose="020B0604030504040204" pitchFamily="34" charset="-120"/>
              <a:cs typeface="Times New Roman" pitchFamily="18" charset="0"/>
            </a:endParaRPr>
          </a:p>
          <a:p>
            <a:pPr>
              <a:spcBef>
                <a:spcPts val="600"/>
              </a:spcBef>
            </a:pP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创</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客教育的教学目标可以</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包括</a:t>
            </a:r>
            <a:r>
              <a:rPr lang="zh-TW" altLang="en-US" sz="1400" dirty="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ctr">
              <a:spcBef>
                <a:spcPts val="600"/>
              </a:spcBef>
            </a:pPr>
            <a:r>
              <a:rPr lang="zh-CN"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知</a:t>
            </a: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识与技能</a:t>
            </a:r>
            <a:endParaRPr lang="en-US"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ctr">
              <a:spcBef>
                <a:spcPts val="600"/>
              </a:spcBef>
            </a:pP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过程与方法</a:t>
            </a:r>
            <a:endParaRPr lang="en-US"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ctr">
              <a:spcBef>
                <a:spcPts val="600"/>
              </a:spcBef>
            </a:pP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情感态度与价值观</a:t>
            </a:r>
            <a:endParaRPr 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2268760" y="-230708"/>
            <a:ext cx="8229600" cy="1143000"/>
          </a:xfrm>
        </p:spPr>
        <p:txBody>
          <a:bodyPr>
            <a:normAutofit/>
          </a:bodyPr>
          <a:lstStyle/>
          <a:p>
            <a:pPr fontAlgn="t"/>
            <a:r>
              <a:rPr lang="zh-TW" altLang="en-US" dirty="0" smtClean="0">
                <a:effectLst/>
              </a:rPr>
              <a:t>创客的特点与目标</a:t>
            </a:r>
            <a:endParaRPr lang="en-US" altLang="en-US" b="0" dirty="0">
              <a:effectLst/>
            </a:endParaRPr>
          </a:p>
        </p:txBody>
      </p:sp>
      <p:sp>
        <p:nvSpPr>
          <p:cNvPr id="28" name="文字方塊 27"/>
          <p:cNvSpPr txBox="1"/>
          <p:nvPr/>
        </p:nvSpPr>
        <p:spPr>
          <a:xfrm>
            <a:off x="251520" y="3906594"/>
            <a:ext cx="3888432" cy="2031325"/>
          </a:xfrm>
          <a:prstGeom prst="rect">
            <a:avLst/>
          </a:prstGeom>
          <a:noFill/>
        </p:spPr>
        <p:txBody>
          <a:bodyPr wrap="square" rtlCol="0">
            <a:spAutoFit/>
          </a:bodyPr>
          <a:lstStyle/>
          <a:p>
            <a:pPr algn="just"/>
            <a:r>
              <a:rPr lang="en-US" altLang="zh-CN" sz="1400" dirty="0" smtClean="0">
                <a:solidFill>
                  <a:srgbClr val="FF0000"/>
                </a:solidFill>
                <a:latin typeface="微軟正黑體" panose="020B0604030504040204" pitchFamily="34" charset="-120"/>
                <a:ea typeface="微軟正黑體" panose="020B0604030504040204" pitchFamily="34" charset="-120"/>
              </a:rPr>
              <a:t>2</a:t>
            </a:r>
            <a:r>
              <a:rPr lang="en-US" altLang="zh-CN" sz="1400" dirty="0">
                <a:solidFill>
                  <a:srgbClr val="FF0000"/>
                </a:solidFill>
                <a:latin typeface="微軟正黑體" panose="020B0604030504040204" pitchFamily="34" charset="-120"/>
                <a:ea typeface="微軟正黑體" panose="020B0604030504040204" pitchFamily="34" charset="-120"/>
              </a:rPr>
              <a:t>.</a:t>
            </a:r>
            <a:r>
              <a:rPr lang="zh-CN" altLang="zh-CN" sz="1400" dirty="0">
                <a:solidFill>
                  <a:srgbClr val="FF0000"/>
                </a:solidFill>
                <a:latin typeface="微軟正黑體" panose="020B0604030504040204" pitchFamily="34" charset="-120"/>
                <a:ea typeface="微軟正黑體" panose="020B0604030504040204" pitchFamily="34" charset="-120"/>
              </a:rPr>
              <a:t>分享</a:t>
            </a:r>
            <a:r>
              <a:rPr lang="zh-CN" altLang="zh-CN" sz="1400" dirty="0">
                <a:latin typeface="微軟正黑體" panose="020B0604030504040204" pitchFamily="34" charset="-120"/>
                <a:ea typeface="微軟正黑體" panose="020B0604030504040204" pitchFamily="34" charset="-120"/>
              </a:rPr>
              <a:t>。分享的基础和意义在于群体创新，这与教育的目标高度一致。学习本身是一个过程，而学习成果的转化是更为重要的。一方面是要让学习分享到实践中、人群中，另一方面是要让学习成为社会创新的原动力。因此，要用分享带动群体性创新，群体是创新产生的主体，他们是无穷的智力资源，也是激发真正发展的动力源泉。一群具有创新潜力的群体，才有可能在创新环境中激发出智慧的火花。</a:t>
            </a:r>
            <a:endParaRPr lang="en-US" sz="1400" dirty="0">
              <a:latin typeface="微軟正黑體" panose="020B0604030504040204" pitchFamily="34" charset="-120"/>
              <a:ea typeface="微軟正黑體" panose="020B0604030504040204" pitchFamily="34" charset="-120"/>
            </a:endParaRPr>
          </a:p>
        </p:txBody>
      </p:sp>
      <p:pic>
        <p:nvPicPr>
          <p:cNvPr id="2" name="SZjk-ZOv8MI?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4644345" y="692696"/>
            <a:ext cx="4262839" cy="2398226"/>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8" name="文字方塊 7"/>
          <p:cNvSpPr txBox="1"/>
          <p:nvPr/>
        </p:nvSpPr>
        <p:spPr>
          <a:xfrm>
            <a:off x="5789829" y="3140968"/>
            <a:ext cx="309161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https://youtu.be/SZjk-ZOv8MI</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31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par>
                                <p:cTn id="11" presetID="10" presetClass="entr" presetSubtype="0" fill="hold" grpId="0" nodeType="withEffect">
                                  <p:stCondLst>
                                    <p:cond delay="470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childTnLst>
                                </p:cTn>
                              </p:par>
                              <p:par>
                                <p:cTn id="14" presetID="22" presetClass="entr" presetSubtype="8" fill="hold" nodeType="withEffect">
                                  <p:stCondLst>
                                    <p:cond delay="1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4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392826451"/>
              </p:ext>
            </p:extLst>
          </p:nvPr>
        </p:nvGraphicFramePr>
        <p:xfrm>
          <a:off x="-180528" y="-171400"/>
          <a:ext cx="9324528" cy="7063652"/>
        </p:xfrm>
        <a:graphic>
          <a:graphicData uri="http://schemas.openxmlformats.org/drawingml/2006/table">
            <a:tbl>
              <a:tblPr firstRow="1" bandRow="1">
                <a:tableStyleId>{BDBED569-4797-4DF1-A0F4-6AAB3CD982D8}</a:tableStyleId>
              </a:tblPr>
              <a:tblGrid>
                <a:gridCol w="3744416"/>
                <a:gridCol w="5580112"/>
              </a:tblGrid>
              <a:tr h="3960440">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103212">
                <a:tc gridSpan="2">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hMerge="1">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sp>
        <p:nvSpPr>
          <p:cNvPr id="3" name="文字方塊 2"/>
          <p:cNvSpPr txBox="1"/>
          <p:nvPr/>
        </p:nvSpPr>
        <p:spPr>
          <a:xfrm>
            <a:off x="251520" y="692696"/>
            <a:ext cx="3096344" cy="2693045"/>
          </a:xfrm>
          <a:prstGeom prst="rect">
            <a:avLst/>
          </a:prstGeom>
          <a:noFill/>
        </p:spPr>
        <p:txBody>
          <a:bodyPr wrap="square" rtlCol="0">
            <a:spAutoFit/>
          </a:bodyPr>
          <a:lstStyle/>
          <a:p>
            <a:pPr algn="just">
              <a:spcBef>
                <a:spcPts val="600"/>
              </a:spcBef>
            </a:pPr>
            <a:r>
              <a:rPr lang="en-US" altLang="zh-CN" sz="1400" dirty="0" smtClean="0">
                <a:solidFill>
                  <a:srgbClr val="FF0000"/>
                </a:solidFill>
                <a:latin typeface="微軟正黑體" panose="020B0604030504040204" pitchFamily="34" charset="-120"/>
                <a:ea typeface="微軟正黑體" panose="020B0604030504040204" pitchFamily="34" charset="-120"/>
              </a:rPr>
              <a:t>GIS</a:t>
            </a:r>
            <a:r>
              <a:rPr lang="zh-CN" altLang="en-US" sz="1400" dirty="0">
                <a:latin typeface="微軟正黑體" panose="020B0604030504040204" pitchFamily="34" charset="-120"/>
                <a:ea typeface="微軟正黑體" panose="020B0604030504040204" pitchFamily="34" charset="-120"/>
              </a:rPr>
              <a:t>（</a:t>
            </a:r>
            <a:r>
              <a:rPr lang="en-US" altLang="zh-CN" sz="1400" dirty="0">
                <a:solidFill>
                  <a:srgbClr val="0000FF"/>
                </a:solidFill>
                <a:latin typeface="微軟正黑體" panose="020B0604030504040204" pitchFamily="34" charset="-120"/>
                <a:ea typeface="微軟正黑體" panose="020B0604030504040204" pitchFamily="34" charset="-120"/>
              </a:rPr>
              <a:t>Group </a:t>
            </a:r>
            <a:r>
              <a:rPr lang="en-US" altLang="zh-CN" sz="1400" dirty="0" smtClean="0">
                <a:solidFill>
                  <a:srgbClr val="0000FF"/>
                </a:solidFill>
                <a:latin typeface="微軟正黑體" panose="020B0604030504040204" pitchFamily="34" charset="-120"/>
                <a:ea typeface="微軟正黑體" panose="020B0604030504040204" pitchFamily="34" charset="-120"/>
              </a:rPr>
              <a:t>Innovation Space</a:t>
            </a:r>
            <a:r>
              <a:rPr lang="zh-CN" altLang="en-US" sz="1400" dirty="0" smtClean="0">
                <a:solidFill>
                  <a:srgbClr val="0000FF"/>
                </a:solidFill>
                <a:latin typeface="微軟正黑體" panose="020B0604030504040204" pitchFamily="34" charset="-120"/>
                <a:ea typeface="微軟正黑體" panose="020B0604030504040204" pitchFamily="34" charset="-120"/>
              </a:rPr>
              <a:t> 群</a:t>
            </a:r>
            <a:r>
              <a:rPr lang="zh-CN" altLang="en-US" sz="1400" dirty="0">
                <a:solidFill>
                  <a:srgbClr val="0000FF"/>
                </a:solidFill>
                <a:latin typeface="微軟正黑體" panose="020B0604030504040204" pitchFamily="34" charset="-120"/>
                <a:ea typeface="微軟正黑體" panose="020B0604030504040204" pitchFamily="34" charset="-120"/>
              </a:rPr>
              <a:t>体创新空间</a:t>
            </a:r>
            <a:r>
              <a:rPr lang="zh-CN" altLang="en-US" sz="1400" dirty="0">
                <a:latin typeface="微軟正黑體" panose="020B0604030504040204" pitchFamily="34" charset="-120"/>
                <a:ea typeface="微軟正黑體" panose="020B0604030504040204" pitchFamily="34" charset="-120"/>
              </a:rPr>
              <a:t>）</a:t>
            </a:r>
            <a:r>
              <a:rPr lang="zh-CN" altLang="en-US" sz="1400" dirty="0" smtClean="0">
                <a:latin typeface="微軟正黑體" panose="020B0604030504040204" pitchFamily="34" charset="-120"/>
                <a:ea typeface="微軟正黑體" panose="020B0604030504040204" pitchFamily="34" charset="-120"/>
              </a:rPr>
              <a:t>是</a:t>
            </a:r>
            <a:r>
              <a:rPr lang="en-US" altLang="zh-CN" sz="1400" dirty="0" smtClean="0">
                <a:latin typeface="微軟正黑體" panose="020B0604030504040204" pitchFamily="34" charset="-120"/>
                <a:ea typeface="微軟正黑體" panose="020B0604030504040204" pitchFamily="34" charset="-120"/>
              </a:rPr>
              <a:t>"</a:t>
            </a:r>
            <a:r>
              <a:rPr lang="zh-CN" altLang="en-US" sz="1400" dirty="0" smtClean="0">
                <a:latin typeface="微軟正黑體" panose="020B0604030504040204" pitchFamily="34" charset="-120"/>
                <a:ea typeface="微軟正黑體" panose="020B0604030504040204" pitchFamily="34" charset="-120"/>
              </a:rPr>
              <a:t>群</a:t>
            </a:r>
            <a:r>
              <a:rPr lang="zh-CN" altLang="en-US" sz="1400" dirty="0">
                <a:latin typeface="微軟正黑體" panose="020B0604030504040204" pitchFamily="34" charset="-120"/>
                <a:ea typeface="微軟正黑體" panose="020B0604030504040204" pitchFamily="34" charset="-120"/>
              </a:rPr>
              <a:t>体创新学习</a:t>
            </a:r>
            <a:r>
              <a:rPr lang="zh-CN" altLang="en-US" sz="1400" dirty="0" smtClean="0">
                <a:latin typeface="微軟正黑體" panose="020B0604030504040204" pitchFamily="34" charset="-120"/>
                <a:ea typeface="微軟正黑體" panose="020B0604030504040204" pitchFamily="34" charset="-120"/>
              </a:rPr>
              <a:t>模型</a:t>
            </a:r>
            <a:r>
              <a:rPr lang="en-US" altLang="zh-CN" sz="1400" dirty="0" smtClean="0">
                <a:latin typeface="微軟正黑體" panose="020B0604030504040204" pitchFamily="34" charset="-120"/>
                <a:ea typeface="微軟正黑體" panose="020B0604030504040204" pitchFamily="34" charset="-120"/>
              </a:rPr>
              <a:t>"</a:t>
            </a:r>
            <a:r>
              <a:rPr lang="zh-CN" altLang="en-US" sz="1400" dirty="0" smtClean="0">
                <a:latin typeface="微軟正黑體" panose="020B0604030504040204" pitchFamily="34" charset="-120"/>
                <a:ea typeface="微軟正黑體" panose="020B0604030504040204" pitchFamily="34" charset="-120"/>
              </a:rPr>
              <a:t>的</a:t>
            </a:r>
            <a:r>
              <a:rPr lang="zh-CN" altLang="en-US" sz="1400" dirty="0">
                <a:latin typeface="微軟正黑體" panose="020B0604030504040204" pitchFamily="34" charset="-120"/>
                <a:ea typeface="微軟正黑體" panose="020B0604030504040204" pitchFamily="34" charset="-120"/>
              </a:rPr>
              <a:t>体现形式</a:t>
            </a:r>
            <a:r>
              <a:rPr lang="zh-CN" altLang="en-US" sz="1400" dirty="0" smtClean="0">
                <a:latin typeface="微軟正黑體" panose="020B0604030504040204" pitchFamily="34" charset="-120"/>
                <a:ea typeface="微軟正黑體" panose="020B0604030504040204" pitchFamily="34" charset="-120"/>
              </a:rPr>
              <a:t>。</a:t>
            </a:r>
            <a:endParaRPr lang="en-US" sz="1400" dirty="0">
              <a:latin typeface="微軟正黑體" panose="020B0604030504040204" pitchFamily="34" charset="-120"/>
              <a:ea typeface="微軟正黑體" panose="020B0604030504040204" pitchFamily="34" charset="-120"/>
            </a:endParaRPr>
          </a:p>
          <a:p>
            <a:pPr algn="just">
              <a:spcBef>
                <a:spcPts val="600"/>
              </a:spcBef>
            </a:pPr>
            <a:r>
              <a:rPr lang="en-US" altLang="zh-CN" sz="1400" dirty="0" smtClean="0">
                <a:latin typeface="微軟正黑體" panose="020B0604030504040204" pitchFamily="34" charset="-120"/>
                <a:ea typeface="微軟正黑體" panose="020B0604030504040204" pitchFamily="34" charset="-120"/>
              </a:rPr>
              <a:t>GIS </a:t>
            </a:r>
            <a:r>
              <a:rPr lang="zh-CN" altLang="en-US" sz="1400" dirty="0" smtClean="0">
                <a:latin typeface="微軟正黑體" panose="020B0604030504040204" pitchFamily="34" charset="-120"/>
                <a:ea typeface="微軟正黑體" panose="020B0604030504040204" pitchFamily="34" charset="-120"/>
              </a:rPr>
              <a:t>首先</a:t>
            </a:r>
            <a:r>
              <a:rPr lang="zh-CN" altLang="en-US" sz="1400" dirty="0">
                <a:latin typeface="微軟正黑體" panose="020B0604030504040204" pitchFamily="34" charset="-120"/>
                <a:ea typeface="微軟正黑體" panose="020B0604030504040204" pitchFamily="34" charset="-120"/>
              </a:rPr>
              <a:t>表现为一个可供学习的物理空间：以群体参与创新活动为特征，提供从想法到实现所需的材料、设备和设施，并具备社交功能的物理空间</a:t>
            </a:r>
            <a:r>
              <a:rPr lang="zh-CN" altLang="en-US"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a:p>
            <a:pPr>
              <a:spcBef>
                <a:spcPts val="600"/>
              </a:spcBef>
            </a:pPr>
            <a:r>
              <a:rPr lang="en-US" altLang="zh-CN" sz="1400" dirty="0" smtClean="0">
                <a:latin typeface="微軟正黑體" panose="020B0604030504040204" pitchFamily="34" charset="-120"/>
                <a:ea typeface="微軟正黑體" panose="020B0604030504040204" pitchFamily="34" charset="-120"/>
              </a:rPr>
              <a:t>GIS </a:t>
            </a:r>
            <a:r>
              <a:rPr lang="zh-CN" altLang="en-US" sz="1400" dirty="0" smtClean="0">
                <a:latin typeface="微軟正黑體" panose="020B0604030504040204" pitchFamily="34" charset="-120"/>
                <a:ea typeface="微軟正黑體" panose="020B0604030504040204" pitchFamily="34" charset="-120"/>
              </a:rPr>
              <a:t>还</a:t>
            </a:r>
            <a:r>
              <a:rPr lang="zh-CN" altLang="en-US" sz="1400" dirty="0">
                <a:latin typeface="微軟正黑體" panose="020B0604030504040204" pitchFamily="34" charset="-120"/>
                <a:ea typeface="微軟正黑體" panose="020B0604030504040204" pitchFamily="34" charset="-120"/>
              </a:rPr>
              <a:t>包含一系列内容</a:t>
            </a:r>
            <a:r>
              <a:rPr lang="zh-CN" altLang="en-US" sz="1400" dirty="0" smtClean="0">
                <a:latin typeface="微軟正黑體" panose="020B0604030504040204" pitchFamily="34" charset="-120"/>
                <a:ea typeface="微軟正黑體" panose="020B0604030504040204" pitchFamily="34" charset="-120"/>
              </a:rPr>
              <a:t>：</a:t>
            </a:r>
            <a:endParaRPr lang="en-US" altLang="zh-CN" sz="1400" dirty="0">
              <a:latin typeface="微軟正黑體" panose="020B0604030504040204" pitchFamily="34" charset="-120"/>
              <a:ea typeface="微軟正黑體" panose="020B0604030504040204" pitchFamily="34" charset="-120"/>
            </a:endParaRPr>
          </a:p>
          <a:p>
            <a:pPr algn="ctr">
              <a:spcBef>
                <a:spcPts val="600"/>
              </a:spcBef>
            </a:pPr>
            <a:r>
              <a:rPr lang="zh-CN" altLang="en-US" sz="1400" dirty="0">
                <a:latin typeface="微軟正黑體" panose="020B0604030504040204" pitchFamily="34" charset="-120"/>
                <a:ea typeface="微軟正黑體" panose="020B0604030504040204" pitchFamily="34" charset="-120"/>
              </a:rPr>
              <a:t>学习模型</a:t>
            </a:r>
            <a:r>
              <a:rPr lang="zh-CN" altLang="en-US" sz="1400" dirty="0" smtClean="0">
                <a:latin typeface="微軟正黑體" panose="020B0604030504040204" pitchFamily="34" charset="-120"/>
                <a:ea typeface="微軟正黑體" panose="020B0604030504040204" pitchFamily="34" charset="-120"/>
              </a:rPr>
              <a:t>、合理</a:t>
            </a:r>
            <a:r>
              <a:rPr lang="zh-CN" altLang="en-US" sz="1400" dirty="0">
                <a:latin typeface="微軟正黑體" panose="020B0604030504040204" pitchFamily="34" charset="-120"/>
                <a:ea typeface="微軟正黑體" panose="020B0604030504040204" pitchFamily="34" charset="-120"/>
              </a:rPr>
              <a:t>的空间布局</a:t>
            </a:r>
            <a:r>
              <a:rPr lang="zh-CN" altLang="en-US" sz="1400" dirty="0" smtClean="0">
                <a:latin typeface="微軟正黑體" panose="020B0604030504040204" pitchFamily="34" charset="-120"/>
                <a:ea typeface="微軟正黑體" panose="020B0604030504040204" pitchFamily="34" charset="-120"/>
              </a:rPr>
              <a:t>、</a:t>
            </a:r>
            <a:r>
              <a:rPr lang="en-US" altLang="zh-CN" sz="1400" dirty="0" smtClean="0">
                <a:latin typeface="微軟正黑體" panose="020B0604030504040204" pitchFamily="34" charset="-120"/>
                <a:ea typeface="微軟正黑體" panose="020B0604030504040204" pitchFamily="34" charset="-120"/>
              </a:rPr>
              <a:t/>
            </a:r>
            <a:br>
              <a:rPr lang="en-US" altLang="zh-CN" sz="1400" dirty="0" smtClean="0">
                <a:latin typeface="微軟正黑體" panose="020B0604030504040204" pitchFamily="34" charset="-120"/>
                <a:ea typeface="微軟正黑體" panose="020B0604030504040204" pitchFamily="34" charset="-120"/>
              </a:rPr>
            </a:br>
            <a:r>
              <a:rPr lang="zh-CN" altLang="en-US" sz="1400" dirty="0" smtClean="0">
                <a:latin typeface="微軟正黑體" panose="020B0604030504040204" pitchFamily="34" charset="-120"/>
                <a:ea typeface="微軟正黑體" panose="020B0604030504040204" pitchFamily="34" charset="-120"/>
              </a:rPr>
              <a:t>给</a:t>
            </a:r>
            <a:r>
              <a:rPr lang="zh-CN" altLang="en-US" sz="1400" dirty="0">
                <a:latin typeface="微軟正黑體" panose="020B0604030504040204" pitchFamily="34" charset="-120"/>
                <a:ea typeface="微軟正黑體" panose="020B0604030504040204" pitchFamily="34" charset="-120"/>
              </a:rPr>
              <a:t>初学者设计的课程</a:t>
            </a:r>
            <a:r>
              <a:rPr lang="zh-CN" altLang="en-US" sz="1400" dirty="0" smtClean="0">
                <a:latin typeface="微軟正黑體" panose="020B0604030504040204" pitchFamily="34" charset="-120"/>
                <a:ea typeface="微軟正黑體" panose="020B0604030504040204" pitchFamily="34" charset="-120"/>
              </a:rPr>
              <a:t>、</a:t>
            </a:r>
            <a:r>
              <a:rPr lang="en-US" altLang="zh-CN" sz="1400" dirty="0" smtClean="0">
                <a:latin typeface="微軟正黑體" panose="020B0604030504040204" pitchFamily="34" charset="-120"/>
                <a:ea typeface="微軟正黑體" panose="020B0604030504040204" pitchFamily="34" charset="-120"/>
              </a:rPr>
              <a:t/>
            </a:r>
            <a:br>
              <a:rPr lang="en-US" altLang="zh-CN" sz="1400" dirty="0" smtClean="0">
                <a:latin typeface="微軟正黑體" panose="020B0604030504040204" pitchFamily="34" charset="-120"/>
                <a:ea typeface="微軟正黑體" panose="020B0604030504040204" pitchFamily="34" charset="-120"/>
              </a:rPr>
            </a:br>
            <a:r>
              <a:rPr lang="zh-CN" altLang="en-US" sz="1400" dirty="0" smtClean="0">
                <a:latin typeface="微軟正黑體" panose="020B0604030504040204" pitchFamily="34" charset="-120"/>
                <a:ea typeface="微軟正黑體" panose="020B0604030504040204" pitchFamily="34" charset="-120"/>
              </a:rPr>
              <a:t>丰</a:t>
            </a:r>
            <a:r>
              <a:rPr lang="zh-CN" altLang="en-US" sz="1400" dirty="0">
                <a:latin typeface="微軟正黑體" panose="020B0604030504040204" pitchFamily="34" charset="-120"/>
                <a:ea typeface="微軟正黑體" panose="020B0604030504040204" pitchFamily="34" charset="-120"/>
              </a:rPr>
              <a:t>富的项目</a:t>
            </a:r>
            <a:r>
              <a:rPr lang="zh-CN" altLang="en-US" sz="1400" dirty="0" smtClean="0">
                <a:latin typeface="微軟正黑體" panose="020B0604030504040204" pitchFamily="34" charset="-120"/>
                <a:ea typeface="微軟正黑體" panose="020B0604030504040204" pitchFamily="34" charset="-120"/>
              </a:rPr>
              <a:t>、卡</a:t>
            </a:r>
            <a:r>
              <a:rPr lang="zh-CN" altLang="en-US" sz="1400" dirty="0">
                <a:latin typeface="微軟正黑體" panose="020B0604030504040204" pitchFamily="34" charset="-120"/>
                <a:ea typeface="微軟正黑體" panose="020B0604030504040204" pitchFamily="34" charset="-120"/>
              </a:rPr>
              <a:t>魅实验室</a:t>
            </a:r>
            <a:r>
              <a:rPr lang="en-US" altLang="zh-CN" sz="1400" dirty="0">
                <a:latin typeface="微軟正黑體" panose="020B0604030504040204" pitchFamily="34" charset="-120"/>
                <a:ea typeface="微軟正黑體" panose="020B0604030504040204" pitchFamily="34" charset="-120"/>
              </a:rPr>
              <a:t>……</a:t>
            </a:r>
            <a:endParaRPr 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2120428" y="-230708"/>
            <a:ext cx="8229600" cy="1143000"/>
          </a:xfrm>
        </p:spPr>
        <p:txBody>
          <a:bodyPr>
            <a:normAutofit/>
          </a:bodyPr>
          <a:lstStyle/>
          <a:p>
            <a:pPr fontAlgn="t"/>
            <a:r>
              <a:rPr lang="zh-TW" altLang="en-US" dirty="0" smtClean="0">
                <a:effectLst/>
              </a:rPr>
              <a:t>群体创新学习模型</a:t>
            </a:r>
            <a:endParaRPr lang="en-US" altLang="en-US" b="0" dirty="0">
              <a:effectLst/>
            </a:endParaRPr>
          </a:p>
        </p:txBody>
      </p:sp>
      <p:sp>
        <p:nvSpPr>
          <p:cNvPr id="27" name="文字方塊 26"/>
          <p:cNvSpPr txBox="1"/>
          <p:nvPr/>
        </p:nvSpPr>
        <p:spPr>
          <a:xfrm>
            <a:off x="284227" y="4000996"/>
            <a:ext cx="3900001" cy="2031325"/>
          </a:xfrm>
          <a:prstGeom prst="rect">
            <a:avLst/>
          </a:prstGeom>
          <a:noFill/>
        </p:spPr>
        <p:txBody>
          <a:bodyPr wrap="square" rtlCol="0">
            <a:spAutoFit/>
          </a:bodyPr>
          <a:lstStyle/>
          <a:p>
            <a:pPr algn="just"/>
            <a:r>
              <a:rPr lang="en-US" altLang="zh-CN" sz="1400" b="1" dirty="0">
                <a:latin typeface="微軟正黑體" panose="020B0604030504040204" pitchFamily="34" charset="-120"/>
                <a:ea typeface="微軟正黑體" panose="020B0604030504040204" pitchFamily="34" charset="-120"/>
              </a:rPr>
              <a:t>GIS</a:t>
            </a:r>
            <a:r>
              <a:rPr lang="zh-CN" altLang="en-US" sz="1400" b="1" dirty="0">
                <a:latin typeface="微軟正黑體" panose="020B0604030504040204" pitchFamily="34" charset="-120"/>
                <a:ea typeface="微軟正黑體" panose="020B0604030504040204" pitchFamily="34" charset="-120"/>
              </a:rPr>
              <a:t>课程和项目导</a:t>
            </a:r>
            <a:r>
              <a:rPr lang="zh-CN" altLang="en-US" sz="1400" b="1" dirty="0" smtClean="0">
                <a:latin typeface="微軟正黑體" panose="020B0604030504040204" pitchFamily="34" charset="-120"/>
                <a:ea typeface="微軟正黑體" panose="020B0604030504040204" pitchFamily="34" charset="-120"/>
              </a:rPr>
              <a:t>入</a:t>
            </a:r>
            <a:endParaRPr lang="en-US" altLang="zh-CN" sz="1400" b="1" dirty="0" smtClean="0">
              <a:latin typeface="微軟正黑體" panose="020B0604030504040204" pitchFamily="34" charset="-120"/>
              <a:ea typeface="微軟正黑體" panose="020B0604030504040204" pitchFamily="34" charset="-120"/>
            </a:endParaRPr>
          </a:p>
          <a:p>
            <a:pPr algn="just"/>
            <a:endParaRPr lang="en-US" altLang="zh-CN" sz="1400" dirty="0">
              <a:latin typeface="微軟正黑體" panose="020B0604030504040204" pitchFamily="34" charset="-120"/>
              <a:ea typeface="微軟正黑體" panose="020B0604030504040204" pitchFamily="34" charset="-120"/>
            </a:endParaRPr>
          </a:p>
          <a:p>
            <a:pPr algn="just"/>
            <a:r>
              <a:rPr lang="zh-CN" altLang="en-US" sz="1400" dirty="0" smtClean="0">
                <a:latin typeface="微軟正黑體" panose="020B0604030504040204" pitchFamily="34" charset="-120"/>
                <a:ea typeface="微軟正黑體" panose="020B0604030504040204" pitchFamily="34" charset="-120"/>
              </a:rPr>
              <a:t>初</a:t>
            </a:r>
            <a:r>
              <a:rPr lang="zh-CN" altLang="en-US" sz="1400" dirty="0">
                <a:latin typeface="微軟正黑體" panose="020B0604030504040204" pitchFamily="34" charset="-120"/>
                <a:ea typeface="微軟正黑體" panose="020B0604030504040204" pitchFamily="34" charset="-120"/>
              </a:rPr>
              <a:t>学者学习三门基础课程，卡魅科技制作课、卡魅 3D 打印课和卡魅怪物机器人课，涵盖了材料、工程、物理、机械、空间建模、软件和电子等基础知识，并将激光切割机、3D 打印机、手绘扫描仪、开源硬件平台、刻字机、雕刻机和 UV 打印机等所有数字化设备的使用全部融入课程中。</a:t>
            </a:r>
          </a:p>
        </p:txBody>
      </p:sp>
      <p:grpSp>
        <p:nvGrpSpPr>
          <p:cNvPr id="28" name="群組 27"/>
          <p:cNvGrpSpPr/>
          <p:nvPr/>
        </p:nvGrpSpPr>
        <p:grpSpPr>
          <a:xfrm>
            <a:off x="3635896" y="542850"/>
            <a:ext cx="5354239" cy="3174182"/>
            <a:chOff x="250825" y="1730924"/>
            <a:chExt cx="8818370" cy="4543774"/>
          </a:xfrm>
        </p:grpSpPr>
        <p:sp>
          <p:nvSpPr>
            <p:cNvPr id="29" name="矩形 28"/>
            <p:cNvSpPr>
              <a:spLocks noChangeArrowheads="1"/>
            </p:cNvSpPr>
            <p:nvPr/>
          </p:nvSpPr>
          <p:spPr bwMode="auto">
            <a:xfrm>
              <a:off x="5386387" y="1730924"/>
              <a:ext cx="3397739" cy="4846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600">
                  <a:latin typeface="微軟正黑體" panose="020B0604030504040204" pitchFamily="34" charset="-120"/>
                  <a:ea typeface="微軟正黑體" panose="020B0604030504040204" pitchFamily="34" charset="-120"/>
                </a:rPr>
                <a:t>Learning by design</a:t>
              </a:r>
              <a:endParaRPr lang="zh-CN" altLang="en-US" sz="1600">
                <a:latin typeface="微軟正黑體" panose="020B0604030504040204" pitchFamily="34" charset="-120"/>
                <a:ea typeface="微軟正黑體" panose="020B0604030504040204" pitchFamily="34" charset="-120"/>
              </a:endParaRPr>
            </a:p>
          </p:txBody>
        </p:sp>
        <p:sp>
          <p:nvSpPr>
            <p:cNvPr id="30" name="文本框 5"/>
            <p:cNvSpPr txBox="1">
              <a:spLocks noChangeArrowheads="1"/>
            </p:cNvSpPr>
            <p:nvPr/>
          </p:nvSpPr>
          <p:spPr bwMode="auto">
            <a:xfrm>
              <a:off x="1774632" y="1753150"/>
              <a:ext cx="2888299" cy="44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dirty="0">
                  <a:latin typeface="微軟正黑體" panose="020B0604030504040204" pitchFamily="34" charset="-120"/>
                  <a:ea typeface="微軟正黑體" panose="020B0604030504040204" pitchFamily="34" charset="-120"/>
                </a:rPr>
                <a:t>Learning by </a:t>
              </a:r>
              <a:r>
                <a:rPr lang="en-US" altLang="zh-CN" sz="1400" dirty="0" smtClean="0">
                  <a:latin typeface="微軟正黑體" panose="020B0604030504040204" pitchFamily="34" charset="-120"/>
                  <a:ea typeface="微軟正黑體" panose="020B0604030504040204" pitchFamily="34" charset="-120"/>
                </a:rPr>
                <a:t>doing</a:t>
              </a:r>
              <a:endParaRPr lang="zh-CN" altLang="en-US" sz="1400" dirty="0">
                <a:latin typeface="微軟正黑體" panose="020B0604030504040204" pitchFamily="34" charset="-120"/>
                <a:ea typeface="微軟正黑體" panose="020B0604030504040204" pitchFamily="34" charset="-120"/>
              </a:endParaRPr>
            </a:p>
          </p:txBody>
        </p:sp>
        <p:sp>
          <p:nvSpPr>
            <p:cNvPr id="31" name="右箭头 6"/>
            <p:cNvSpPr>
              <a:spLocks noChangeArrowheads="1"/>
            </p:cNvSpPr>
            <p:nvPr/>
          </p:nvSpPr>
          <p:spPr bwMode="auto">
            <a:xfrm>
              <a:off x="4703763" y="1846809"/>
              <a:ext cx="538162" cy="230188"/>
            </a:xfrm>
            <a:prstGeom prst="rightArrow">
              <a:avLst>
                <a:gd name="adj1" fmla="val 50000"/>
                <a:gd name="adj2" fmla="val 50157"/>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sp>
          <p:nvSpPr>
            <p:cNvPr id="32" name="文本框 7"/>
            <p:cNvSpPr txBox="1">
              <a:spLocks noChangeArrowheads="1"/>
            </p:cNvSpPr>
            <p:nvPr/>
          </p:nvSpPr>
          <p:spPr bwMode="auto">
            <a:xfrm>
              <a:off x="539751" y="1754737"/>
              <a:ext cx="1317951" cy="4846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600" dirty="0">
                  <a:latin typeface="微軟正黑體" panose="020B0604030504040204" pitchFamily="34" charset="-120"/>
                  <a:ea typeface="微軟正黑體" panose="020B0604030504040204" pitchFamily="34" charset="-120"/>
                </a:rPr>
                <a:t>概括：</a:t>
              </a:r>
            </a:p>
          </p:txBody>
        </p:sp>
        <p:sp>
          <p:nvSpPr>
            <p:cNvPr id="33" name="文本框 8"/>
            <p:cNvSpPr txBox="1">
              <a:spLocks noChangeArrowheads="1"/>
            </p:cNvSpPr>
            <p:nvPr/>
          </p:nvSpPr>
          <p:spPr bwMode="auto">
            <a:xfrm>
              <a:off x="539751" y="2648499"/>
              <a:ext cx="1317951" cy="4846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600">
                  <a:latin typeface="微軟正黑體" panose="020B0604030504040204" pitchFamily="34" charset="-120"/>
                  <a:ea typeface="微軟正黑體" panose="020B0604030504040204" pitchFamily="34" charset="-120"/>
                </a:rPr>
                <a:t>内容：</a:t>
              </a:r>
            </a:p>
          </p:txBody>
        </p:sp>
        <p:sp>
          <p:nvSpPr>
            <p:cNvPr id="34" name="文本框 10"/>
            <p:cNvSpPr txBox="1">
              <a:spLocks noChangeArrowheads="1"/>
            </p:cNvSpPr>
            <p:nvPr/>
          </p:nvSpPr>
          <p:spPr bwMode="auto">
            <a:xfrm>
              <a:off x="1757172" y="2648499"/>
              <a:ext cx="7312023" cy="105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latin typeface="微軟正黑體" panose="020B0604030504040204" pitchFamily="34" charset="-120"/>
                  <a:ea typeface="微軟正黑體" panose="020B0604030504040204" pitchFamily="34" charset="-120"/>
                </a:rPr>
                <a:t>设计是一种主动、积极的学习，设计是学生把所学知识融会贯通后的一种反馈。设计分两个阶段：模仿设计和自主设计。老师和学生分别是不同的阶段的中心</a:t>
              </a:r>
            </a:p>
          </p:txBody>
        </p:sp>
        <p:sp>
          <p:nvSpPr>
            <p:cNvPr id="35" name="文本框 11"/>
            <p:cNvSpPr txBox="1">
              <a:spLocks noChangeArrowheads="1"/>
            </p:cNvSpPr>
            <p:nvPr/>
          </p:nvSpPr>
          <p:spPr bwMode="auto">
            <a:xfrm>
              <a:off x="539751" y="3800475"/>
              <a:ext cx="1317952" cy="48463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600">
                  <a:latin typeface="微軟正黑體" panose="020B0604030504040204" pitchFamily="34" charset="-120"/>
                  <a:ea typeface="微軟正黑體" panose="020B0604030504040204" pitchFamily="34" charset="-120"/>
                </a:rPr>
                <a:t>特点：</a:t>
              </a:r>
            </a:p>
          </p:txBody>
        </p:sp>
        <p:sp>
          <p:nvSpPr>
            <p:cNvPr id="36" name="文本框 13"/>
            <p:cNvSpPr txBox="1">
              <a:spLocks noChangeArrowheads="1"/>
            </p:cNvSpPr>
            <p:nvPr/>
          </p:nvSpPr>
          <p:spPr bwMode="auto">
            <a:xfrm>
              <a:off x="1757172" y="3789364"/>
              <a:ext cx="3852474" cy="44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latin typeface="微軟正黑體" panose="020B0604030504040204" pitchFamily="34" charset="-120"/>
                  <a:ea typeface="微軟正黑體" panose="020B0604030504040204" pitchFamily="34" charset="-120"/>
                </a:rPr>
                <a:t>兼顾了不同学习模型的特点</a:t>
              </a:r>
            </a:p>
          </p:txBody>
        </p:sp>
        <p:sp>
          <p:nvSpPr>
            <p:cNvPr id="37" name="文本框 14"/>
            <p:cNvSpPr txBox="1">
              <a:spLocks noChangeArrowheads="1"/>
            </p:cNvSpPr>
            <p:nvPr/>
          </p:nvSpPr>
          <p:spPr bwMode="auto">
            <a:xfrm>
              <a:off x="2522536" y="4695825"/>
              <a:ext cx="1874990" cy="4348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a:latin typeface="微軟正黑體" panose="020B0604030504040204" pitchFamily="34" charset="-120"/>
                  <a:ea typeface="微軟正黑體" panose="020B0604030504040204" pitchFamily="34" charset="-120"/>
                </a:rPr>
                <a:t>模仿设计阶段</a:t>
              </a:r>
            </a:p>
          </p:txBody>
        </p:sp>
        <p:sp>
          <p:nvSpPr>
            <p:cNvPr id="38" name="文本框 15"/>
            <p:cNvSpPr txBox="1">
              <a:spLocks noChangeArrowheads="1"/>
            </p:cNvSpPr>
            <p:nvPr/>
          </p:nvSpPr>
          <p:spPr bwMode="auto">
            <a:xfrm>
              <a:off x="5587999" y="4710112"/>
              <a:ext cx="1354159" cy="43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a:latin typeface="微軟正黑體" panose="020B0604030504040204" pitchFamily="34" charset="-120"/>
                  <a:ea typeface="微軟正黑體" panose="020B0604030504040204" pitchFamily="34" charset="-120"/>
                </a:rPr>
                <a:t>认知主义</a:t>
              </a:r>
            </a:p>
          </p:txBody>
        </p:sp>
        <p:sp>
          <p:nvSpPr>
            <p:cNvPr id="39" name="右箭头 16"/>
            <p:cNvSpPr>
              <a:spLocks noChangeArrowheads="1"/>
            </p:cNvSpPr>
            <p:nvPr/>
          </p:nvSpPr>
          <p:spPr bwMode="auto">
            <a:xfrm rot="10800000">
              <a:off x="4859338" y="4779963"/>
              <a:ext cx="682625" cy="287337"/>
            </a:xfrm>
            <a:prstGeom prst="rightArrow">
              <a:avLst>
                <a:gd name="adj1" fmla="val 50000"/>
                <a:gd name="adj2" fmla="val 50209"/>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sp>
          <p:nvSpPr>
            <p:cNvPr id="40" name="文本框 17"/>
            <p:cNvSpPr txBox="1">
              <a:spLocks noChangeArrowheads="1"/>
            </p:cNvSpPr>
            <p:nvPr/>
          </p:nvSpPr>
          <p:spPr bwMode="auto">
            <a:xfrm>
              <a:off x="2522536" y="5572126"/>
              <a:ext cx="1874990" cy="43487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a:latin typeface="微軟正黑體" panose="020B0604030504040204" pitchFamily="34" charset="-120"/>
                  <a:ea typeface="微軟正黑體" panose="020B0604030504040204" pitchFamily="34" charset="-120"/>
                </a:rPr>
                <a:t>自主设计阶段</a:t>
              </a:r>
            </a:p>
          </p:txBody>
        </p:sp>
        <p:sp>
          <p:nvSpPr>
            <p:cNvPr id="41" name="矩形 40"/>
            <p:cNvSpPr>
              <a:spLocks noChangeArrowheads="1"/>
            </p:cNvSpPr>
            <p:nvPr/>
          </p:nvSpPr>
          <p:spPr bwMode="auto">
            <a:xfrm>
              <a:off x="5580063" y="5549900"/>
              <a:ext cx="1549470" cy="72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dirty="0">
                  <a:latin typeface="微軟正黑體" panose="020B0604030504040204" pitchFamily="34" charset="-120"/>
                  <a:ea typeface="微軟正黑體" panose="020B0604030504040204" pitchFamily="34" charset="-120"/>
                </a:rPr>
                <a:t>建构主义</a:t>
              </a:r>
              <a:endParaRPr lang="en-US" altLang="zh-CN" sz="1200" dirty="0">
                <a:latin typeface="微軟正黑體" panose="020B0604030504040204" pitchFamily="34" charset="-120"/>
                <a:ea typeface="微軟正黑體" panose="020B0604030504040204" pitchFamily="34" charset="-120"/>
              </a:endParaRPr>
            </a:p>
            <a:p>
              <a:r>
                <a:rPr lang="en-US" altLang="zh-CN" sz="1200" dirty="0">
                  <a:latin typeface="微軟正黑體" panose="020B0604030504040204" pitchFamily="34" charset="-120"/>
                  <a:ea typeface="微軟正黑體" panose="020B0604030504040204" pitchFamily="34" charset="-120"/>
                </a:rPr>
                <a:t>+</a:t>
              </a:r>
              <a:r>
                <a:rPr lang="zh-CN" altLang="en-US" sz="1200" dirty="0">
                  <a:latin typeface="微軟正黑體" panose="020B0604030504040204" pitchFamily="34" charset="-120"/>
                  <a:ea typeface="微軟正黑體" panose="020B0604030504040204" pitchFamily="34" charset="-120"/>
                </a:rPr>
                <a:t>人本主义</a:t>
              </a:r>
            </a:p>
          </p:txBody>
        </p:sp>
        <p:sp>
          <p:nvSpPr>
            <p:cNvPr id="42" name="右箭头 19"/>
            <p:cNvSpPr>
              <a:spLocks noChangeArrowheads="1"/>
            </p:cNvSpPr>
            <p:nvPr/>
          </p:nvSpPr>
          <p:spPr bwMode="auto">
            <a:xfrm rot="10800000">
              <a:off x="4859338" y="5637213"/>
              <a:ext cx="682625" cy="287337"/>
            </a:xfrm>
            <a:prstGeom prst="rightArrow">
              <a:avLst>
                <a:gd name="adj1" fmla="val 50000"/>
                <a:gd name="adj2" fmla="val 50209"/>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sp>
          <p:nvSpPr>
            <p:cNvPr id="43" name="文本框 20"/>
            <p:cNvSpPr txBox="1">
              <a:spLocks noChangeArrowheads="1"/>
            </p:cNvSpPr>
            <p:nvPr/>
          </p:nvSpPr>
          <p:spPr bwMode="auto">
            <a:xfrm>
              <a:off x="250825" y="5145089"/>
              <a:ext cx="1354159" cy="434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dirty="0">
                  <a:latin typeface="微軟正黑體" panose="020B0604030504040204" pitchFamily="34" charset="-120"/>
                  <a:ea typeface="微軟正黑體" panose="020B0604030504040204" pitchFamily="34" charset="-120"/>
                </a:rPr>
                <a:t>联通主义</a:t>
              </a:r>
            </a:p>
          </p:txBody>
        </p:sp>
        <p:sp>
          <p:nvSpPr>
            <p:cNvPr id="44" name="右箭头 21"/>
            <p:cNvSpPr>
              <a:spLocks noChangeArrowheads="1"/>
            </p:cNvSpPr>
            <p:nvPr/>
          </p:nvSpPr>
          <p:spPr bwMode="auto">
            <a:xfrm rot="-1045849">
              <a:off x="1687513" y="4940300"/>
              <a:ext cx="835025" cy="230188"/>
            </a:xfrm>
            <a:prstGeom prst="rightArrow">
              <a:avLst>
                <a:gd name="adj1" fmla="val 50000"/>
                <a:gd name="adj2" fmla="val 50098"/>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sp>
          <p:nvSpPr>
            <p:cNvPr id="45" name="右箭头 22"/>
            <p:cNvSpPr>
              <a:spLocks noChangeArrowheads="1"/>
            </p:cNvSpPr>
            <p:nvPr/>
          </p:nvSpPr>
          <p:spPr bwMode="auto">
            <a:xfrm rot="1143773">
              <a:off x="1673225" y="5651500"/>
              <a:ext cx="835025" cy="230188"/>
            </a:xfrm>
            <a:prstGeom prst="rightArrow">
              <a:avLst>
                <a:gd name="adj1" fmla="val 50000"/>
                <a:gd name="adj2" fmla="val 50098"/>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cxnSp>
          <p:nvCxnSpPr>
            <p:cNvPr id="46" name="直接连接符 24"/>
            <p:cNvCxnSpPr>
              <a:cxnSpLocks noChangeShapeType="1"/>
            </p:cNvCxnSpPr>
            <p:nvPr/>
          </p:nvCxnSpPr>
          <p:spPr bwMode="auto">
            <a:xfrm>
              <a:off x="2090738" y="5376863"/>
              <a:ext cx="6311900" cy="0"/>
            </a:xfrm>
            <a:prstGeom prst="line">
              <a:avLst/>
            </a:prstGeom>
            <a:noFill/>
            <a:ln w="9525" algn="ctr">
              <a:solidFill>
                <a:schemeClr val="tx1"/>
              </a:solidFill>
              <a:prstDash val="dashDot"/>
              <a:round/>
              <a:headEnd/>
              <a:tailEnd/>
            </a:ln>
            <a:extLst>
              <a:ext uri="{909E8E84-426E-40DD-AFC4-6F175D3DCCD1}">
                <a14:hiddenFill xmlns:a14="http://schemas.microsoft.com/office/drawing/2010/main">
                  <a:noFill/>
                </a14:hiddenFill>
              </a:ext>
            </a:extLst>
          </p:spPr>
        </p:cxnSp>
        <p:sp>
          <p:nvSpPr>
            <p:cNvPr id="47" name="文本框 25"/>
            <p:cNvSpPr txBox="1"/>
            <p:nvPr/>
          </p:nvSpPr>
          <p:spPr>
            <a:xfrm>
              <a:off x="7056440" y="4779963"/>
              <a:ext cx="1908175" cy="396518"/>
            </a:xfrm>
            <a:prstGeom prst="rect">
              <a:avLst/>
            </a:prstGeom>
            <a:solidFill>
              <a:schemeClr val="bg1">
                <a:lumMod val="95000"/>
              </a:schemeClr>
            </a:solidFill>
          </p:spPr>
          <p:txBody>
            <a:bodyPr wrap="squar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dirty="0">
                  <a:latin typeface="微軟正黑體" panose="020B0604030504040204" pitchFamily="34" charset="-120"/>
                  <a:ea typeface="微軟正黑體" panose="020B0604030504040204" pitchFamily="34" charset="-120"/>
                </a:rPr>
                <a:t>以老师为中心</a:t>
              </a:r>
            </a:p>
          </p:txBody>
        </p:sp>
        <p:sp>
          <p:nvSpPr>
            <p:cNvPr id="48" name="文本框 26"/>
            <p:cNvSpPr txBox="1"/>
            <p:nvPr/>
          </p:nvSpPr>
          <p:spPr>
            <a:xfrm>
              <a:off x="7096126" y="5676902"/>
              <a:ext cx="1877279" cy="396518"/>
            </a:xfrm>
            <a:prstGeom prst="rect">
              <a:avLst/>
            </a:prstGeom>
            <a:solidFill>
              <a:schemeClr val="bg1">
                <a:lumMod val="95000"/>
              </a:schemeClr>
            </a:solidFill>
          </p:spPr>
          <p:txBody>
            <a:bodyPr wrap="squar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dirty="0">
                  <a:latin typeface="微軟正黑體" panose="020B0604030504040204" pitchFamily="34" charset="-120"/>
                  <a:ea typeface="微軟正黑體" panose="020B0604030504040204" pitchFamily="34" charset="-120"/>
                </a:rPr>
                <a:t>以学生为中心</a:t>
              </a:r>
            </a:p>
          </p:txBody>
        </p:sp>
        <p:sp>
          <p:nvSpPr>
            <p:cNvPr id="49" name="文本框 27"/>
            <p:cNvSpPr txBox="1"/>
            <p:nvPr/>
          </p:nvSpPr>
          <p:spPr>
            <a:xfrm>
              <a:off x="500064" y="4684715"/>
              <a:ext cx="833330" cy="434879"/>
            </a:xfrm>
            <a:prstGeom prst="rect">
              <a:avLst/>
            </a:prstGeom>
            <a:solidFill>
              <a:schemeClr val="bg1">
                <a:lumMod val="95000"/>
              </a:schemeClr>
            </a:solidFill>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200">
                  <a:latin typeface="微軟正黑體" panose="020B0604030504040204" pitchFamily="34" charset="-120"/>
                  <a:ea typeface="微軟正黑體" panose="020B0604030504040204" pitchFamily="34" charset="-120"/>
                </a:rPr>
                <a:t>网络</a:t>
              </a:r>
            </a:p>
          </p:txBody>
        </p:sp>
        <p:sp>
          <p:nvSpPr>
            <p:cNvPr id="50" name="下箭头 28"/>
            <p:cNvSpPr>
              <a:spLocks noChangeArrowheads="1"/>
            </p:cNvSpPr>
            <p:nvPr/>
          </p:nvSpPr>
          <p:spPr bwMode="auto">
            <a:xfrm>
              <a:off x="3276600" y="5180013"/>
              <a:ext cx="358775" cy="369887"/>
            </a:xfrm>
            <a:prstGeom prst="downArrow">
              <a:avLst>
                <a:gd name="adj1" fmla="val 50000"/>
                <a:gd name="adj2" fmla="val 50212"/>
              </a:avLst>
            </a:prstGeom>
            <a:solidFill>
              <a:schemeClr val="accent1"/>
            </a:solidFill>
            <a:ln w="9525" algn="ctr">
              <a:solidFill>
                <a:schemeClr val="tx1"/>
              </a:solidFill>
              <a:round/>
              <a:headEnd/>
              <a:tailEnd/>
            </a:ln>
          </p:spPr>
          <p:txBody>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eaLnBrk="1" hangingPunct="1"/>
              <a:endParaRPr lang="zh-CN" altLang="en-US" sz="1200">
                <a:latin typeface="微軟正黑體" panose="020B0604030504040204" pitchFamily="34" charset="-120"/>
                <a:ea typeface="微軟正黑體" panose="020B0604030504040204" pitchFamily="34" charset="-120"/>
              </a:endParaRPr>
            </a:p>
          </p:txBody>
        </p:sp>
      </p:grpSp>
      <p:pic>
        <p:nvPicPr>
          <p:cNvPr id="5" name="P-Rld8Egf5A?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4617654" y="3933056"/>
            <a:ext cx="4274826" cy="2401852"/>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51" name="文字方塊 50"/>
          <p:cNvSpPr txBox="1"/>
          <p:nvPr/>
        </p:nvSpPr>
        <p:spPr>
          <a:xfrm>
            <a:off x="5813370" y="6381328"/>
            <a:ext cx="3067635"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https://youtu.be/P-Rld8Egf5A</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340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par>
                                <p:cTn id="11" presetID="10" presetClass="entr" presetSubtype="0" fill="hold" grpId="0" nodeType="withEffect">
                                  <p:stCondLst>
                                    <p:cond delay="500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childTnLst>
                                </p:cTn>
                              </p:par>
                              <p:par>
                                <p:cTn id="14" presetID="22" presetClass="entr" presetSubtype="8" fill="hold"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4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34456606"/>
              </p:ext>
            </p:extLst>
          </p:nvPr>
        </p:nvGraphicFramePr>
        <p:xfrm>
          <a:off x="-361056" y="-171400"/>
          <a:ext cx="9757592" cy="8121578"/>
        </p:xfrm>
        <a:graphic>
          <a:graphicData uri="http://schemas.openxmlformats.org/drawingml/2006/table">
            <a:tbl>
              <a:tblPr firstRow="1" bandRow="1">
                <a:tableStyleId>{BDBED569-4797-4DF1-A0F4-6AAB3CD982D8}</a:tableStyleId>
              </a:tblPr>
              <a:tblGrid>
                <a:gridCol w="4501008"/>
                <a:gridCol w="5256584"/>
              </a:tblGrid>
              <a:tr h="8121578">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3" name="文字方塊 2"/>
          <p:cNvSpPr txBox="1"/>
          <p:nvPr/>
        </p:nvSpPr>
        <p:spPr>
          <a:xfrm>
            <a:off x="303197" y="1042858"/>
            <a:ext cx="3548724" cy="3970318"/>
          </a:xfrm>
          <a:prstGeom prst="rect">
            <a:avLst/>
          </a:prstGeom>
          <a:noFill/>
        </p:spPr>
        <p:txBody>
          <a:bodyPr wrap="square" rtlCol="0">
            <a:spAutoFit/>
          </a:bodyPr>
          <a:lstStyle/>
          <a:p>
            <a:pPr algn="just"/>
            <a:r>
              <a:rPr lang="zh-CN" altLang="en-US" sz="1400" b="1" dirty="0">
                <a:solidFill>
                  <a:srgbClr val="0000FF"/>
                </a:solidFill>
                <a:latin typeface="微軟正黑體" panose="020B0604030504040204" pitchFamily="34" charset="-120"/>
                <a:ea typeface="微軟正黑體" panose="020B0604030504040204" pitchFamily="34" charset="-120"/>
              </a:rPr>
              <a:t>卡魅实验室</a:t>
            </a:r>
            <a:r>
              <a:rPr lang="zh-CN" altLang="en-US" sz="1400" dirty="0">
                <a:solidFill>
                  <a:srgbClr val="0000FF"/>
                </a:solidFill>
                <a:latin typeface="微軟正黑體" panose="020B0604030504040204" pitchFamily="34" charset="-120"/>
                <a:ea typeface="微軟正黑體" panose="020B0604030504040204" pitchFamily="34" charset="-120"/>
              </a:rPr>
              <a:t>是</a:t>
            </a:r>
            <a:r>
              <a:rPr lang="en-US" altLang="zh-CN" sz="1400" dirty="0">
                <a:solidFill>
                  <a:srgbClr val="0000FF"/>
                </a:solidFill>
                <a:latin typeface="微軟正黑體" panose="020B0604030504040204" pitchFamily="34" charset="-120"/>
                <a:ea typeface="微軟正黑體" panose="020B0604030504040204" pitchFamily="34" charset="-120"/>
              </a:rPr>
              <a:t>GIS</a:t>
            </a:r>
            <a:r>
              <a:rPr lang="zh-CN" altLang="en-US" sz="1400" dirty="0">
                <a:solidFill>
                  <a:srgbClr val="0000FF"/>
                </a:solidFill>
                <a:latin typeface="微軟正黑體" panose="020B0604030504040204" pitchFamily="34" charset="-120"/>
                <a:ea typeface="微軟正黑體" panose="020B0604030504040204" pitchFamily="34" charset="-120"/>
              </a:rPr>
              <a:t>理念的具体实现</a:t>
            </a:r>
            <a:r>
              <a:rPr lang="zh-CN" altLang="en-US" sz="1400" dirty="0" smtClean="0">
                <a:solidFill>
                  <a:srgbClr val="0000FF"/>
                </a:solidFill>
                <a:latin typeface="微軟正黑體" panose="020B0604030504040204" pitchFamily="34" charset="-120"/>
                <a:ea typeface="微軟正黑體" panose="020B0604030504040204" pitchFamily="34" charset="-120"/>
              </a:rPr>
              <a:t>。</a:t>
            </a:r>
            <a:endParaRPr lang="en-US" altLang="zh-CN" sz="1400" dirty="0" smtClean="0">
              <a:solidFill>
                <a:srgbClr val="0000FF"/>
              </a:solidFill>
              <a:latin typeface="微軟正黑體" panose="020B0604030504040204" pitchFamily="34" charset="-120"/>
              <a:ea typeface="微軟正黑體" panose="020B0604030504040204" pitchFamily="34" charset="-120"/>
            </a:endParaRPr>
          </a:p>
          <a:p>
            <a:pPr algn="just"/>
            <a:endParaRPr lang="en-US" altLang="zh-CN" sz="1400" dirty="0">
              <a:solidFill>
                <a:srgbClr val="0000FF"/>
              </a:solidFill>
              <a:latin typeface="微軟正黑體" panose="020B0604030504040204" pitchFamily="34" charset="-120"/>
              <a:ea typeface="微軟正黑體" panose="020B0604030504040204" pitchFamily="34" charset="-120"/>
            </a:endParaRPr>
          </a:p>
          <a:p>
            <a:pPr algn="just"/>
            <a:r>
              <a:rPr lang="zh-CN" altLang="en-US" sz="1400" dirty="0" smtClean="0">
                <a:latin typeface="微軟正黑體" panose="020B0604030504040204" pitchFamily="34" charset="-120"/>
                <a:ea typeface="微軟正黑體" panose="020B0604030504040204" pitchFamily="34" charset="-120"/>
              </a:rPr>
              <a:t>我</a:t>
            </a:r>
            <a:r>
              <a:rPr lang="zh-CN" altLang="en-US" sz="1400" dirty="0">
                <a:latin typeface="微軟正黑體" panose="020B0604030504040204" pitchFamily="34" charset="-120"/>
                <a:ea typeface="微軟正黑體" panose="020B0604030504040204" pitchFamily="34" charset="-120"/>
              </a:rPr>
              <a:t>根据自己多年的理论和实践的教学经验，优先整合了快速的激光切割技术，建立了相应的</a:t>
            </a:r>
            <a:r>
              <a:rPr lang="en-US" altLang="zh-CN" sz="1400" dirty="0">
                <a:solidFill>
                  <a:srgbClr val="FF0000"/>
                </a:solidFill>
                <a:latin typeface="微軟正黑體" panose="020B0604030504040204" pitchFamily="34" charset="-120"/>
                <a:ea typeface="微軟正黑體" panose="020B0604030504040204" pitchFamily="34" charset="-120"/>
              </a:rPr>
              <a:t>CAME</a:t>
            </a:r>
            <a:r>
              <a:rPr lang="zh-CN" altLang="en-US" sz="1400" dirty="0">
                <a:solidFill>
                  <a:srgbClr val="FF0000"/>
                </a:solidFill>
                <a:latin typeface="微軟正黑體" panose="020B0604030504040204" pitchFamily="34" charset="-120"/>
                <a:ea typeface="微軟正黑體" panose="020B0604030504040204" pitchFamily="34" charset="-120"/>
              </a:rPr>
              <a:t>（卡魅）</a:t>
            </a:r>
            <a:r>
              <a:rPr lang="zh-CN" altLang="en-US" sz="1400" dirty="0">
                <a:solidFill>
                  <a:srgbClr val="0000FF"/>
                </a:solidFill>
                <a:latin typeface="微軟正黑體" panose="020B0604030504040204" pitchFamily="34" charset="-120"/>
                <a:ea typeface="微軟正黑體" panose="020B0604030504040204" pitchFamily="34" charset="-120"/>
              </a:rPr>
              <a:t>实验室</a:t>
            </a:r>
            <a:r>
              <a:rPr lang="zh-CN" altLang="en-US" sz="1400" dirty="0">
                <a:latin typeface="微軟正黑體" panose="020B0604030504040204" pitchFamily="34" charset="-120"/>
                <a:ea typeface="微軟正黑體" panose="020B0604030504040204" pitchFamily="34" charset="-120"/>
              </a:rPr>
              <a:t>，经过实践，可以让每个学生在课堂内做出自己的创意作品</a:t>
            </a:r>
            <a:r>
              <a:rPr lang="zh-CN" altLang="en-US"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a:p>
            <a:pPr algn="just"/>
            <a:endParaRPr lang="en-US" altLang="zh-CN" sz="1400" dirty="0">
              <a:solidFill>
                <a:srgbClr val="0000FF"/>
              </a:solidFill>
              <a:latin typeface="微軟正黑體" panose="020B0604030504040204" pitchFamily="34" charset="-120"/>
              <a:ea typeface="微軟正黑體" panose="020B0604030504040204" pitchFamily="34" charset="-120"/>
            </a:endParaRPr>
          </a:p>
          <a:p>
            <a:pPr algn="just"/>
            <a:r>
              <a:rPr lang="zh-CN" altLang="en-US" sz="1400" dirty="0">
                <a:latin typeface="微軟正黑體" panose="020B0604030504040204" pitchFamily="34" charset="-120"/>
                <a:ea typeface="微軟正黑體" panose="020B0604030504040204" pitchFamily="34" charset="-120"/>
              </a:rPr>
              <a:t>什么是</a:t>
            </a:r>
            <a:r>
              <a:rPr lang="en-US" altLang="zh-CN" sz="1400" dirty="0">
                <a:solidFill>
                  <a:srgbClr val="FF0000"/>
                </a:solidFill>
                <a:latin typeface="微軟正黑體" panose="020B0604030504040204" pitchFamily="34" charset="-120"/>
                <a:ea typeface="微軟正黑體" panose="020B0604030504040204" pitchFamily="34" charset="-120"/>
              </a:rPr>
              <a:t>CAME</a:t>
            </a:r>
            <a:r>
              <a:rPr lang="zh-CN" altLang="en-US" sz="1400" dirty="0">
                <a:solidFill>
                  <a:srgbClr val="FF0000"/>
                </a:solidFill>
                <a:latin typeface="微軟正黑體" panose="020B0604030504040204" pitchFamily="34" charset="-120"/>
                <a:ea typeface="微軟正黑體" panose="020B0604030504040204" pitchFamily="34" charset="-120"/>
              </a:rPr>
              <a:t>（卡魅）</a:t>
            </a:r>
            <a:r>
              <a:rPr lang="zh-CN" altLang="en-US" sz="1400" dirty="0" smtClean="0">
                <a:solidFill>
                  <a:srgbClr val="FF0000"/>
                </a:solidFill>
                <a:latin typeface="微軟正黑體" panose="020B0604030504040204" pitchFamily="34" charset="-120"/>
                <a:ea typeface="微軟正黑體" panose="020B0604030504040204" pitchFamily="34" charset="-120"/>
              </a:rPr>
              <a:t>？</a:t>
            </a:r>
            <a:endParaRPr lang="en-US" altLang="zh-CN" sz="1400" dirty="0" smtClean="0">
              <a:solidFill>
                <a:srgbClr val="FF0000"/>
              </a:solidFill>
              <a:latin typeface="微軟正黑體" panose="020B0604030504040204" pitchFamily="34" charset="-120"/>
              <a:ea typeface="微軟正黑體" panose="020B0604030504040204" pitchFamily="34" charset="-120"/>
            </a:endParaRPr>
          </a:p>
          <a:p>
            <a:pPr algn="just"/>
            <a:endParaRPr lang="en-US" altLang="zh-CN" sz="1400" dirty="0">
              <a:solidFill>
                <a:srgbClr val="FF0000"/>
              </a:solidFill>
              <a:latin typeface="微軟正黑體" panose="020B0604030504040204" pitchFamily="34" charset="-120"/>
              <a:ea typeface="微軟正黑體" panose="020B0604030504040204" pitchFamily="34" charset="-120"/>
            </a:endParaRPr>
          </a:p>
          <a:p>
            <a:pPr algn="just"/>
            <a:r>
              <a:rPr lang="en-US" altLang="zh-CN" sz="1400" dirty="0" smtClean="0">
                <a:latin typeface="微軟正黑體" panose="020B0604030504040204" pitchFamily="34" charset="-120"/>
                <a:ea typeface="微軟正黑體" panose="020B0604030504040204" pitchFamily="34" charset="-120"/>
              </a:rPr>
              <a:t>CAM</a:t>
            </a:r>
            <a:r>
              <a:rPr lang="zh-CN" altLang="en-US" sz="1400" dirty="0">
                <a:latin typeface="微軟正黑體" panose="020B0604030504040204" pitchFamily="34" charset="-120"/>
                <a:ea typeface="微軟正黑體" panose="020B0604030504040204" pitchFamily="34" charset="-120"/>
              </a:rPr>
              <a:t>是</a:t>
            </a:r>
            <a:r>
              <a:rPr lang="en-US" altLang="zh-CN" sz="1400" dirty="0">
                <a:solidFill>
                  <a:srgbClr val="0000FF"/>
                </a:solidFill>
                <a:latin typeface="微軟正黑體" panose="020B0604030504040204" pitchFamily="34" charset="-120"/>
                <a:ea typeface="微軟正黑體" panose="020B0604030504040204" pitchFamily="34" charset="-120"/>
              </a:rPr>
              <a:t>Computer Aided Manufacturing</a:t>
            </a:r>
            <a:r>
              <a:rPr lang="zh-CN" altLang="en-US" sz="1400" dirty="0">
                <a:latin typeface="微軟正黑體" panose="020B0604030504040204" pitchFamily="34" charset="-120"/>
                <a:ea typeface="微軟正黑體" panose="020B0604030504040204" pitchFamily="34" charset="-120"/>
              </a:rPr>
              <a:t>，计算机辅助制造。这在工业界已经广泛运用。</a:t>
            </a:r>
            <a:endParaRPr lang="en-US" altLang="zh-CN" sz="1400" dirty="0" smtClean="0">
              <a:solidFill>
                <a:srgbClr val="FF0000"/>
              </a:solidFill>
              <a:latin typeface="微軟正黑體" panose="020B0604030504040204" pitchFamily="34" charset="-120"/>
              <a:ea typeface="微軟正黑體" panose="020B0604030504040204" pitchFamily="34" charset="-120"/>
            </a:endParaRPr>
          </a:p>
          <a:p>
            <a:pPr algn="just"/>
            <a:endParaRPr lang="en-US" altLang="zh-CN" sz="1400" dirty="0">
              <a:solidFill>
                <a:srgbClr val="FF0000"/>
              </a:solidFill>
              <a:latin typeface="微軟正黑體" panose="020B0604030504040204" pitchFamily="34" charset="-120"/>
              <a:ea typeface="微軟正黑體" panose="020B0604030504040204" pitchFamily="34" charset="-120"/>
            </a:endParaRPr>
          </a:p>
          <a:p>
            <a:pPr algn="just"/>
            <a:r>
              <a:rPr lang="en-US" altLang="zh-CN" sz="1400" dirty="0" smtClean="0">
                <a:solidFill>
                  <a:srgbClr val="FF0000"/>
                </a:solidFill>
                <a:latin typeface="微軟正黑體" panose="020B0604030504040204" pitchFamily="34" charset="-120"/>
                <a:ea typeface="微軟正黑體" panose="020B0604030504040204" pitchFamily="34" charset="-120"/>
              </a:rPr>
              <a:t>CAME</a:t>
            </a:r>
            <a:r>
              <a:rPr lang="zh-CN" altLang="en-US" sz="1400" dirty="0">
                <a:latin typeface="微軟正黑體" panose="020B0604030504040204" pitchFamily="34" charset="-120"/>
                <a:ea typeface="微軟正黑體" panose="020B0604030504040204" pitchFamily="34" charset="-120"/>
              </a:rPr>
              <a:t>是</a:t>
            </a:r>
            <a:r>
              <a:rPr lang="en-US" altLang="zh-CN" sz="1400" dirty="0">
                <a:solidFill>
                  <a:srgbClr val="0000FF"/>
                </a:solidFill>
                <a:latin typeface="微軟正黑體" panose="020B0604030504040204" pitchFamily="34" charset="-120"/>
                <a:ea typeface="微軟正黑體" panose="020B0604030504040204" pitchFamily="34" charset="-120"/>
              </a:rPr>
              <a:t>Computer Aided Manufacturing for </a:t>
            </a:r>
            <a:r>
              <a:rPr lang="en-US" altLang="zh-CN" sz="1400" dirty="0">
                <a:solidFill>
                  <a:srgbClr val="FF0000"/>
                </a:solidFill>
                <a:latin typeface="微軟正黑體" panose="020B0604030504040204" pitchFamily="34" charset="-120"/>
                <a:ea typeface="微軟正黑體" panose="020B0604030504040204" pitchFamily="34" charset="-120"/>
              </a:rPr>
              <a:t>Education</a:t>
            </a:r>
            <a:r>
              <a:rPr lang="zh-CN" altLang="en-US" sz="1400" dirty="0">
                <a:latin typeface="微軟正黑體" panose="020B0604030504040204" pitchFamily="34" charset="-120"/>
                <a:ea typeface="微軟正黑體" panose="020B0604030504040204" pitchFamily="34" charset="-120"/>
              </a:rPr>
              <a:t>，</a:t>
            </a:r>
            <a:r>
              <a:rPr lang="zh-CN" altLang="en-US" sz="1400" dirty="0">
                <a:solidFill>
                  <a:srgbClr val="0000FF"/>
                </a:solidFill>
                <a:latin typeface="微軟正黑體" panose="020B0604030504040204" pitchFamily="34" charset="-120"/>
                <a:ea typeface="微軟正黑體" panose="020B0604030504040204" pitchFamily="34" charset="-120"/>
              </a:rPr>
              <a:t>服务于教育的计算机辅助制造</a:t>
            </a:r>
            <a:r>
              <a:rPr lang="zh-CN" altLang="en-US" sz="1400" dirty="0">
                <a:latin typeface="微軟正黑體" panose="020B0604030504040204" pitchFamily="34" charset="-120"/>
                <a:ea typeface="微軟正黑體" panose="020B0604030504040204" pitchFamily="34" charset="-120"/>
              </a:rPr>
              <a:t>。</a:t>
            </a:r>
          </a:p>
          <a:p>
            <a:pPr algn="just"/>
            <a:endParaRPr lang="zh-CN" altLang="en-US" sz="1400" dirty="0">
              <a:solidFill>
                <a:srgbClr val="0000FF"/>
              </a:solidFill>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4644008" y="3429000"/>
            <a:ext cx="4176464" cy="2662267"/>
          </a:xfrm>
          <a:prstGeom prst="rect">
            <a:avLst/>
          </a:prstGeom>
          <a:noFill/>
        </p:spPr>
        <p:txBody>
          <a:bodyPr wrap="square" rtlCol="0">
            <a:spAutoFit/>
          </a:bodyPr>
          <a:lstStyle/>
          <a:p>
            <a:pPr algn="just">
              <a:spcBef>
                <a:spcPts val="600"/>
              </a:spcBef>
            </a:pPr>
            <a:r>
              <a:rPr lang="zh-CN" altLang="en-US" sz="1600" b="1" dirty="0">
                <a:latin typeface="微軟正黑體" panose="020B0604030504040204" pitchFamily="34" charset="-120"/>
                <a:ea typeface="微軟正黑體" panose="020B0604030504040204" pitchFamily="34" charset="-120"/>
              </a:rPr>
              <a:t>卡魅</a:t>
            </a:r>
            <a:r>
              <a:rPr lang="zh-CN" altLang="zh-CN" sz="1600" b="1" dirty="0">
                <a:latin typeface="微軟正黑體" panose="020B0604030504040204" pitchFamily="34" charset="-120"/>
                <a:ea typeface="微軟正黑體" panose="020B0604030504040204" pitchFamily="34" charset="-120"/>
              </a:rPr>
              <a:t>的优</a:t>
            </a:r>
            <a:r>
              <a:rPr lang="zh-CN" altLang="zh-CN" sz="1600" b="1" dirty="0" smtClean="0">
                <a:latin typeface="微軟正黑體" panose="020B0604030504040204" pitchFamily="34" charset="-120"/>
                <a:ea typeface="微軟正黑體" panose="020B0604030504040204" pitchFamily="34" charset="-120"/>
              </a:rPr>
              <a:t>点</a:t>
            </a:r>
            <a:endParaRPr lang="en-US" altLang="zh-CN" sz="1600" dirty="0" smtClean="0">
              <a:latin typeface="微軟正黑體" panose="020B0604030504040204" pitchFamily="34" charset="-120"/>
              <a:ea typeface="微軟正黑體" panose="020B0604030504040204" pitchFamily="34" charset="-120"/>
            </a:endParaRPr>
          </a:p>
          <a:p>
            <a:pPr marL="285750" indent="-285750" algn="just">
              <a:spcBef>
                <a:spcPts val="600"/>
              </a:spcBef>
              <a:buFont typeface="Arial" panose="020B0604020202020204" pitchFamily="34" charset="0"/>
              <a:buChar char="•"/>
            </a:pPr>
            <a:r>
              <a:rPr lang="zh-CN" altLang="en-US" sz="1400" dirty="0" smtClean="0">
                <a:latin typeface="微軟正黑體" panose="020B0604030504040204" pitchFamily="34" charset="-120"/>
                <a:ea typeface="微軟正黑體" panose="020B0604030504040204" pitchFamily="34" charset="-120"/>
              </a:rPr>
              <a:t>卡</a:t>
            </a:r>
            <a:r>
              <a:rPr lang="zh-CN" altLang="en-US" sz="1400" dirty="0">
                <a:latin typeface="微軟正黑體" panose="020B0604030504040204" pitchFamily="34" charset="-120"/>
                <a:ea typeface="微軟正黑體" panose="020B0604030504040204" pitchFamily="34" charset="-120"/>
              </a:rPr>
              <a:t>魅</a:t>
            </a:r>
            <a:r>
              <a:rPr lang="zh-CN" altLang="zh-CN" sz="1400" dirty="0">
                <a:latin typeface="微軟正黑體" panose="020B0604030504040204" pitchFamily="34" charset="-120"/>
                <a:ea typeface="微軟正黑體" panose="020B0604030504040204" pitchFamily="34" charset="-120"/>
              </a:rPr>
              <a:t>最大的特点，就是</a:t>
            </a:r>
            <a:r>
              <a:rPr lang="zh-CN" altLang="en-US" sz="1400" dirty="0">
                <a:solidFill>
                  <a:srgbClr val="0000FF"/>
                </a:solidFill>
                <a:latin typeface="微軟正黑體" panose="020B0604030504040204" pitchFamily="34" charset="-120"/>
                <a:ea typeface="微軟正黑體" panose="020B0604030504040204" pitchFamily="34" charset="-120"/>
              </a:rPr>
              <a:t>快速、高精度</a:t>
            </a:r>
            <a:r>
              <a:rPr lang="zh-CN" altLang="en-US" sz="1400" dirty="0">
                <a:latin typeface="微軟正黑體" panose="020B0604030504040204" pitchFamily="34" charset="-120"/>
                <a:ea typeface="微軟正黑體" panose="020B0604030504040204" pitchFamily="34" charset="-120"/>
              </a:rPr>
              <a:t>地</a:t>
            </a:r>
            <a:r>
              <a:rPr lang="zh-CN" altLang="zh-CN" sz="1400" dirty="0">
                <a:latin typeface="微軟正黑體" panose="020B0604030504040204" pitchFamily="34" charset="-120"/>
                <a:ea typeface="微軟正黑體" panose="020B0604030504040204" pitchFamily="34" charset="-120"/>
              </a:rPr>
              <a:t>帮助</a:t>
            </a:r>
            <a:r>
              <a:rPr lang="zh-CN" altLang="en-US" sz="1400" dirty="0">
                <a:latin typeface="微軟正黑體" panose="020B0604030504040204" pitchFamily="34" charset="-120"/>
                <a:ea typeface="微軟正黑體" panose="020B0604030504040204" pitchFamily="34" charset="-120"/>
              </a:rPr>
              <a:t>学生</a:t>
            </a:r>
            <a:r>
              <a:rPr lang="zh-CN" altLang="zh-CN" sz="1400" dirty="0">
                <a:latin typeface="微軟正黑體" panose="020B0604030504040204" pitchFamily="34" charset="-120"/>
                <a:ea typeface="微軟正黑體" panose="020B0604030504040204" pitchFamily="34" charset="-120"/>
              </a:rPr>
              <a:t>实现自己的想法。</a:t>
            </a:r>
            <a:endParaRPr lang="en-US" altLang="zh-CN" sz="1400" dirty="0">
              <a:latin typeface="微軟正黑體" panose="020B0604030504040204" pitchFamily="34" charset="-120"/>
              <a:ea typeface="微軟正黑體" panose="020B0604030504040204" pitchFamily="34" charset="-120"/>
            </a:endParaRPr>
          </a:p>
          <a:p>
            <a:pPr marL="285750" indent="-285750" algn="just">
              <a:spcBef>
                <a:spcPts val="600"/>
              </a:spcBef>
              <a:buFont typeface="Arial" panose="020B0604020202020204" pitchFamily="34" charset="0"/>
              <a:buChar char="•"/>
            </a:pPr>
            <a:r>
              <a:rPr lang="zh-CN" altLang="en-US" sz="1400" dirty="0" smtClean="0">
                <a:latin typeface="微軟正黑體" panose="020B0604030504040204" pitchFamily="34" charset="-120"/>
                <a:ea typeface="微軟正黑體" panose="020B0604030504040204" pitchFamily="34" charset="-120"/>
              </a:rPr>
              <a:t>学</a:t>
            </a:r>
            <a:r>
              <a:rPr lang="zh-CN" altLang="en-US" sz="1400" dirty="0">
                <a:latin typeface="微軟正黑體" panose="020B0604030504040204" pitchFamily="34" charset="-120"/>
                <a:ea typeface="微軟正黑體" panose="020B0604030504040204" pitchFamily="34" charset="-120"/>
              </a:rPr>
              <a:t>生在制作中如果发现问题</a:t>
            </a:r>
            <a:r>
              <a:rPr lang="zh-CN" altLang="zh-CN" sz="1400" dirty="0">
                <a:latin typeface="微軟正黑體" panose="020B0604030504040204" pitchFamily="34" charset="-120"/>
                <a:ea typeface="微軟正黑體" panose="020B0604030504040204" pitchFamily="34" charset="-120"/>
              </a:rPr>
              <a:t>，可以</a:t>
            </a:r>
            <a:r>
              <a:rPr lang="zh-CN" altLang="en-US" sz="1400" dirty="0">
                <a:latin typeface="微軟正黑體" panose="020B0604030504040204" pitchFamily="34" charset="-120"/>
                <a:ea typeface="微軟正黑體" panose="020B0604030504040204" pitchFamily="34" charset="-120"/>
              </a:rPr>
              <a:t>在极短时间内进行修改，允许学生在试错中学习，可</a:t>
            </a:r>
            <a:r>
              <a:rPr lang="zh-CN" altLang="zh-CN" sz="1400" dirty="0">
                <a:latin typeface="微軟正黑體" panose="020B0604030504040204" pitchFamily="34" charset="-120"/>
                <a:ea typeface="微軟正黑體" panose="020B0604030504040204" pitchFamily="34" charset="-120"/>
              </a:rPr>
              <a:t>以不断地</a:t>
            </a:r>
            <a:r>
              <a:rPr lang="zh-CN" altLang="zh-CN" sz="1400" dirty="0">
                <a:solidFill>
                  <a:srgbClr val="0000FF"/>
                </a:solidFill>
                <a:latin typeface="微軟正黑體" panose="020B0604030504040204" pitchFamily="34" charset="-120"/>
                <a:ea typeface="微軟正黑體" panose="020B0604030504040204" pitchFamily="34" charset="-120"/>
              </a:rPr>
              <a:t>边试验边修改</a:t>
            </a:r>
            <a:r>
              <a:rPr lang="zh-CN" altLang="zh-CN" sz="1400" dirty="0">
                <a:latin typeface="微軟正黑體" panose="020B0604030504040204" pitchFamily="34" charset="-120"/>
                <a:ea typeface="微軟正黑體" panose="020B0604030504040204" pitchFamily="34" charset="-120"/>
              </a:rPr>
              <a:t>。</a:t>
            </a:r>
            <a:endParaRPr lang="en-US" altLang="zh-CN" sz="1400" dirty="0">
              <a:latin typeface="微軟正黑體" panose="020B0604030504040204" pitchFamily="34" charset="-120"/>
              <a:ea typeface="微軟正黑體" panose="020B0604030504040204" pitchFamily="34" charset="-120"/>
            </a:endParaRPr>
          </a:p>
          <a:p>
            <a:pPr marL="285750" indent="-285750" algn="just">
              <a:spcBef>
                <a:spcPts val="600"/>
              </a:spcBef>
              <a:buFont typeface="Arial" panose="020B0604020202020204" pitchFamily="34" charset="0"/>
              <a:buChar char="•"/>
            </a:pPr>
            <a:r>
              <a:rPr lang="zh-CN" altLang="en-US" sz="1400" dirty="0" smtClean="0">
                <a:latin typeface="微軟正黑體" panose="020B0604030504040204" pitchFamily="34" charset="-120"/>
                <a:ea typeface="微軟正黑體" panose="020B0604030504040204" pitchFamily="34" charset="-120"/>
              </a:rPr>
              <a:t>卡</a:t>
            </a:r>
            <a:r>
              <a:rPr lang="zh-CN" altLang="en-US" sz="1400" dirty="0">
                <a:latin typeface="微軟正黑體" panose="020B0604030504040204" pitchFamily="34" charset="-120"/>
                <a:ea typeface="微軟正黑體" panose="020B0604030504040204" pitchFamily="34" charset="-120"/>
              </a:rPr>
              <a:t>魅以</a:t>
            </a:r>
            <a:r>
              <a:rPr lang="zh-CN" altLang="en-US" sz="1400" dirty="0">
                <a:solidFill>
                  <a:srgbClr val="0000FF"/>
                </a:solidFill>
                <a:latin typeface="微軟正黑體" panose="020B0604030504040204" pitchFamily="34" charset="-120"/>
                <a:ea typeface="微軟正黑體" panose="020B0604030504040204" pitchFamily="34" charset="-120"/>
              </a:rPr>
              <a:t>二维设计</a:t>
            </a:r>
            <a:r>
              <a:rPr lang="zh-CN" altLang="en-US" sz="1400" dirty="0">
                <a:latin typeface="微軟正黑體" panose="020B0604030504040204" pitchFamily="34" charset="-120"/>
                <a:ea typeface="微軟正黑體" panose="020B0604030504040204" pitchFamily="34" charset="-120"/>
              </a:rPr>
              <a:t>完成三维作品，克服</a:t>
            </a:r>
            <a:r>
              <a:rPr lang="zh-CN" altLang="en-US" sz="1400" dirty="0">
                <a:solidFill>
                  <a:srgbClr val="111111"/>
                </a:solidFill>
                <a:latin typeface="微軟正黑體" panose="020B0604030504040204" pitchFamily="34" charset="-120"/>
                <a:ea typeface="微軟正黑體" panose="020B0604030504040204" pitchFamily="34" charset="-120"/>
              </a:rPr>
              <a:t>了性别在三维学习中的差异。</a:t>
            </a:r>
            <a:endParaRPr lang="en-US" altLang="zh-CN" sz="1400" dirty="0">
              <a:solidFill>
                <a:srgbClr val="111111"/>
              </a:solidFill>
              <a:latin typeface="微軟正黑體" panose="020B0604030504040204" pitchFamily="34" charset="-120"/>
              <a:ea typeface="微軟正黑體" panose="020B0604030504040204" pitchFamily="34" charset="-120"/>
            </a:endParaRPr>
          </a:p>
          <a:p>
            <a:pPr marL="285750" indent="-285750" algn="just">
              <a:spcBef>
                <a:spcPts val="600"/>
              </a:spcBef>
              <a:buFont typeface="Arial" panose="020B0604020202020204" pitchFamily="34" charset="0"/>
              <a:buChar char="•"/>
            </a:pPr>
            <a:r>
              <a:rPr lang="zh-CN" altLang="en-US" sz="1400" dirty="0" smtClean="0">
                <a:solidFill>
                  <a:srgbClr val="111111"/>
                </a:solidFill>
                <a:latin typeface="微軟正黑體" panose="020B0604030504040204" pitchFamily="34" charset="-120"/>
                <a:ea typeface="微軟正黑體" panose="020B0604030504040204" pitchFamily="34" charset="-120"/>
              </a:rPr>
              <a:t>卡</a:t>
            </a:r>
            <a:r>
              <a:rPr lang="zh-CN" altLang="en-US" sz="1400" dirty="0">
                <a:solidFill>
                  <a:srgbClr val="111111"/>
                </a:solidFill>
                <a:latin typeface="微軟正黑體" panose="020B0604030504040204" pitchFamily="34" charset="-120"/>
                <a:ea typeface="微軟正黑體" panose="020B0604030504040204" pitchFamily="34" charset="-120"/>
              </a:rPr>
              <a:t>魅的</a:t>
            </a:r>
            <a:r>
              <a:rPr lang="zh-CN" altLang="en-US" sz="1400" dirty="0">
                <a:solidFill>
                  <a:srgbClr val="0000FF"/>
                </a:solidFill>
                <a:latin typeface="微軟正黑體" panose="020B0604030504040204" pitchFamily="34" charset="-120"/>
                <a:ea typeface="微軟正黑體" panose="020B0604030504040204" pitchFamily="34" charset="-120"/>
              </a:rPr>
              <a:t>耗材很便宜</a:t>
            </a:r>
            <a:endParaRPr lang="en-US" altLang="zh-CN" sz="1400" dirty="0">
              <a:solidFill>
                <a:srgbClr val="0000FF"/>
              </a:solidFill>
              <a:latin typeface="微軟正黑體" panose="020B0604030504040204" pitchFamily="34" charset="-120"/>
              <a:ea typeface="微軟正黑體" panose="020B0604030504040204" pitchFamily="34" charset="-120"/>
            </a:endParaRPr>
          </a:p>
          <a:p>
            <a:pPr marL="285750" indent="-285750" algn="just">
              <a:spcBef>
                <a:spcPts val="600"/>
              </a:spcBef>
              <a:buFont typeface="Arial" panose="020B0604020202020204" pitchFamily="34" charset="0"/>
              <a:buChar char="•"/>
            </a:pPr>
            <a:r>
              <a:rPr lang="zh-CN" altLang="en-US" sz="1400" dirty="0" smtClean="0">
                <a:solidFill>
                  <a:srgbClr val="111111"/>
                </a:solidFill>
                <a:latin typeface="微軟正黑體" panose="020B0604030504040204" pitchFamily="34" charset="-120"/>
                <a:ea typeface="微軟正黑體" panose="020B0604030504040204" pitchFamily="34" charset="-120"/>
              </a:rPr>
              <a:t>已</a:t>
            </a:r>
            <a:r>
              <a:rPr lang="zh-CN" altLang="en-US" sz="1400" dirty="0">
                <a:solidFill>
                  <a:srgbClr val="111111"/>
                </a:solidFill>
                <a:latin typeface="微軟正黑體" panose="020B0604030504040204" pitchFamily="34" charset="-120"/>
                <a:ea typeface="微軟正黑體" panose="020B0604030504040204" pitchFamily="34" charset="-120"/>
              </a:rPr>
              <a:t>经有了三册逐步递进的</a:t>
            </a:r>
            <a:r>
              <a:rPr lang="zh-CN" altLang="en-US" sz="1400" dirty="0">
                <a:solidFill>
                  <a:srgbClr val="0000FF"/>
                </a:solidFill>
                <a:latin typeface="微軟正黑體" panose="020B0604030504040204" pitchFamily="34" charset="-120"/>
                <a:ea typeface="微軟正黑體" panose="020B0604030504040204" pitchFamily="34" charset="-120"/>
              </a:rPr>
              <a:t>教材</a:t>
            </a:r>
            <a:r>
              <a:rPr lang="zh-CN" altLang="en-US" sz="1400" dirty="0">
                <a:solidFill>
                  <a:srgbClr val="111111"/>
                </a:solidFill>
                <a:latin typeface="微軟正黑體" panose="020B0604030504040204" pitchFamily="34" charset="-120"/>
                <a:ea typeface="微軟正黑體" panose="020B0604030504040204" pitchFamily="34" charset="-120"/>
              </a:rPr>
              <a:t>。</a:t>
            </a:r>
            <a:endParaRPr lang="zh-CN" alt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2412776" y="-162272"/>
            <a:ext cx="8229600" cy="1143000"/>
          </a:xfrm>
        </p:spPr>
        <p:txBody>
          <a:bodyPr>
            <a:normAutofit/>
          </a:bodyPr>
          <a:lstStyle/>
          <a:p>
            <a:pPr fontAlgn="t"/>
            <a:r>
              <a:rPr lang="zh-TW" altLang="en-US" dirty="0" smtClean="0">
                <a:effectLst/>
              </a:rPr>
              <a:t>卡魅实验室介绍</a:t>
            </a:r>
            <a:endParaRPr lang="en-US" altLang="en-US" b="0" dirty="0">
              <a:effectLst/>
            </a:endParaRPr>
          </a:p>
        </p:txBody>
      </p:sp>
      <p:pic>
        <p:nvPicPr>
          <p:cNvPr id="5" name="LORJFkWepgY?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4405844" y="291185"/>
            <a:ext cx="4558644" cy="2561751"/>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7" name="文字方塊 6"/>
          <p:cNvSpPr txBox="1"/>
          <p:nvPr/>
        </p:nvSpPr>
        <p:spPr>
          <a:xfrm>
            <a:off x="5796136" y="2924944"/>
            <a:ext cx="319728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https://youtu.be/LORJFkWepgY</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8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32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1" fill="hold" nodeType="withEffect">
                                  <p:stCondLst>
                                    <p:cond delay="200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2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orGTF_YnpI?KBeaL5BoMuc=0&amp;loop=1&amp;rel=0&amp;playlist=PLzC5Pi16-OxB8PQhC1rhbQHPju7sb2CL-;showinfo=0"/>
          <p:cNvPicPr>
            <a:picLocks noRot="1" noChangeAspect="1"/>
          </p:cNvPicPr>
          <p:nvPr>
            <a:videoFile r:link="rId1"/>
          </p:nvPr>
        </p:nvPicPr>
        <p:blipFill>
          <a:blip r:embed="rId6">
            <a:extLst>
              <a:ext uri="{28A0092B-C50C-407E-A947-70E740481C1C}">
                <a14:useLocalDpi xmlns:a14="http://schemas.microsoft.com/office/drawing/2010/main" val="0"/>
              </a:ext>
            </a:extLst>
          </a:blip>
          <a:stretch>
            <a:fillRect/>
          </a:stretch>
        </p:blipFill>
        <p:spPr>
          <a:xfrm>
            <a:off x="4776451" y="3646203"/>
            <a:ext cx="3575878" cy="2675524"/>
          </a:xfrm>
          <a:prstGeom prst="rect">
            <a:avLst/>
          </a:prstGeom>
          <a:solidFill>
            <a:srgbClr val="FFFFFF">
              <a:shade val="85000"/>
            </a:srgbClr>
          </a:solidFill>
          <a:ln w="85725"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17" name="KtyUdes8q90?KBeaL5BoMuc=0&amp;loop=1&amp;rel=0&amp;playlist=PLzC5Pi16-OxB8PQhC1rhbQHPju7sb2CL-;showinfo=0"/>
          <p:cNvPicPr>
            <a:picLocks noRot="1" noChangeAspect="1"/>
          </p:cNvPicPr>
          <p:nvPr>
            <a:videoFile r:link="rId2"/>
          </p:nvPr>
        </p:nvPicPr>
        <p:blipFill>
          <a:blip r:embed="rId7">
            <a:extLst>
              <a:ext uri="{28A0092B-C50C-407E-A947-70E740481C1C}">
                <a14:useLocalDpi xmlns:a14="http://schemas.microsoft.com/office/drawing/2010/main" val="0"/>
              </a:ext>
            </a:extLst>
          </a:blip>
          <a:stretch>
            <a:fillRect/>
          </a:stretch>
        </p:blipFill>
        <p:spPr>
          <a:xfrm>
            <a:off x="899592" y="3645024"/>
            <a:ext cx="3575882" cy="2676644"/>
          </a:xfrm>
          <a:prstGeom prst="rect">
            <a:avLst/>
          </a:prstGeom>
          <a:solidFill>
            <a:srgbClr val="FFFFFF">
              <a:shade val="85000"/>
            </a:srgbClr>
          </a:solidFill>
          <a:ln w="85725"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16" name="aJKyWJppf7U?KBeaL5BoMuc=0&amp;loop=1&amp;rel=0&amp;playlist=PLzC5Pi16-OxB8PQhC1rhbQHPju7sb2CL-;showinfo=0"/>
          <p:cNvPicPr>
            <a:picLocks noRot="1" noChangeAspect="1"/>
          </p:cNvPicPr>
          <p:nvPr>
            <a:videoFile r:link="rId3"/>
          </p:nvPr>
        </p:nvPicPr>
        <p:blipFill>
          <a:blip r:embed="rId8">
            <a:extLst>
              <a:ext uri="{28A0092B-C50C-407E-A947-70E740481C1C}">
                <a14:useLocalDpi xmlns:a14="http://schemas.microsoft.com/office/drawing/2010/main" val="0"/>
              </a:ext>
            </a:extLst>
          </a:blip>
          <a:stretch>
            <a:fillRect/>
          </a:stretch>
        </p:blipFill>
        <p:spPr>
          <a:xfrm>
            <a:off x="4729746" y="606808"/>
            <a:ext cx="3575880" cy="2684412"/>
          </a:xfrm>
          <a:prstGeom prst="rect">
            <a:avLst/>
          </a:prstGeom>
          <a:solidFill>
            <a:srgbClr val="FFFFFF">
              <a:shade val="85000"/>
            </a:srgbClr>
          </a:solidFill>
          <a:ln w="85725"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0"/>
            </a:camera>
            <a:lightRig rig="twoPt" dir="t">
              <a:rot lat="0" lon="0" rev="7200000"/>
            </a:lightRig>
          </a:scene3d>
          <a:sp3d contourW="12700">
            <a:bevelT w="25400" h="19050"/>
            <a:contourClr>
              <a:srgbClr val="969696"/>
            </a:contourClr>
          </a:sp3d>
        </p:spPr>
      </p:pic>
      <p:pic>
        <p:nvPicPr>
          <p:cNvPr id="14" name="XVeRgkpLhb0?KBeaL5BoMuc=0&amp;loop=1&amp;rel=0&amp;playlist=PLzC5Pi16-OxB8PQhC1rhbQHPju7sb2CL-;showinfo=0"/>
          <p:cNvPicPr>
            <a:picLocks noRot="1" noChangeAspect="1"/>
          </p:cNvPicPr>
          <p:nvPr>
            <a:videoFile r:link="rId4"/>
          </p:nvPr>
        </p:nvPicPr>
        <p:blipFill>
          <a:blip r:embed="rId9">
            <a:extLst>
              <a:ext uri="{28A0092B-C50C-407E-A947-70E740481C1C}">
                <a14:useLocalDpi xmlns:a14="http://schemas.microsoft.com/office/drawing/2010/main" val="0"/>
              </a:ext>
            </a:extLst>
          </a:blip>
          <a:stretch>
            <a:fillRect/>
          </a:stretch>
        </p:blipFill>
        <p:spPr>
          <a:xfrm>
            <a:off x="852890" y="588074"/>
            <a:ext cx="3575878" cy="2681910"/>
          </a:xfrm>
          <a:prstGeom prst="rect">
            <a:avLst/>
          </a:prstGeom>
          <a:solidFill>
            <a:srgbClr val="FFFFFF">
              <a:shade val="85000"/>
            </a:srgbClr>
          </a:solidFill>
          <a:ln w="85725"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0"/>
            </a:camera>
            <a:lightRig rig="twoPt" dir="t">
              <a:rot lat="0" lon="0" rev="7200000"/>
            </a:lightRig>
          </a:scene3d>
          <a:sp3d contourW="12700">
            <a:bevelT w="25400" h="19050"/>
            <a:contourClr>
              <a:srgbClr val="969696"/>
            </a:contourClr>
          </a:sp3d>
        </p:spPr>
      </p:pic>
      <p:sp>
        <p:nvSpPr>
          <p:cNvPr id="8" name="標題 1"/>
          <p:cNvSpPr>
            <a:spLocks noGrp="1"/>
          </p:cNvSpPr>
          <p:nvPr>
            <p:ph type="title"/>
          </p:nvPr>
        </p:nvSpPr>
        <p:spPr>
          <a:xfrm>
            <a:off x="179512" y="-230708"/>
            <a:ext cx="2219174" cy="923404"/>
          </a:xfrm>
        </p:spPr>
        <p:txBody>
          <a:bodyPr>
            <a:normAutofit/>
          </a:bodyPr>
          <a:lstStyle/>
          <a:p>
            <a:pPr algn="l" fontAlgn="t"/>
            <a:r>
              <a:rPr lang="zh-TW" altLang="en-US" dirty="0" smtClean="0">
                <a:effectLst/>
              </a:rPr>
              <a:t>作品介绍</a:t>
            </a:r>
            <a:endParaRPr lang="en-US" altLang="en-US" dirty="0">
              <a:effectLst/>
            </a:endParaRPr>
          </a:p>
        </p:txBody>
      </p:sp>
      <p:sp>
        <p:nvSpPr>
          <p:cNvPr id="12" name="文字方塊 11"/>
          <p:cNvSpPr txBox="1"/>
          <p:nvPr/>
        </p:nvSpPr>
        <p:spPr>
          <a:xfrm>
            <a:off x="5273218" y="6357264"/>
            <a:ext cx="3061287"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0"/>
              </a:rPr>
              <a:t>观看视频 </a:t>
            </a:r>
            <a:r>
              <a:rPr lang="en-US" altLang="zh-TW" sz="1200" i="1" dirty="0" smtClean="0">
                <a:latin typeface="微軟正黑體" panose="020B0604030504040204" pitchFamily="34" charset="-120"/>
                <a:ea typeface="微軟正黑體" panose="020B0604030504040204" pitchFamily="34" charset="-120"/>
                <a:hlinkClick r:id="rId10"/>
              </a:rPr>
              <a:t>: https://youtu.be/KorGTF_YnpI</a:t>
            </a:r>
            <a:endParaRPr lang="en-US" sz="1200" i="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1406589" y="6336611"/>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1"/>
              </a:rPr>
              <a:t>观看视频 </a:t>
            </a:r>
            <a:r>
              <a:rPr lang="en-US" altLang="zh-TW" sz="1200" i="1" dirty="0" smtClean="0">
                <a:latin typeface="微軟正黑體" panose="020B0604030504040204" pitchFamily="34" charset="-120"/>
                <a:ea typeface="微軟正黑體" panose="020B0604030504040204" pitchFamily="34" charset="-120"/>
                <a:hlinkClick r:id="rId11"/>
              </a:rPr>
              <a:t>: https://youtu.be/KtyUdes8q90</a:t>
            </a:r>
            <a:endParaRPr lang="en-US" sz="1200" i="1"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1341884" y="3296884"/>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2"/>
              </a:rPr>
              <a:t>观看视频 </a:t>
            </a:r>
            <a:r>
              <a:rPr lang="en-US" altLang="zh-TW" sz="1200" i="1" dirty="0" smtClean="0">
                <a:latin typeface="微軟正黑體" panose="020B0604030504040204" pitchFamily="34" charset="-120"/>
                <a:ea typeface="微軟正黑體" panose="020B0604030504040204" pitchFamily="34" charset="-120"/>
                <a:hlinkClick r:id="rId12"/>
              </a:rPr>
              <a:t>: https://youtu.be/XVeRgkpLhb0</a:t>
            </a:r>
            <a:endParaRPr lang="en-US" sz="1200" i="1"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5225731" y="3298752"/>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3"/>
              </a:rPr>
              <a:t>观看视频 </a:t>
            </a:r>
            <a:r>
              <a:rPr lang="en-US" altLang="zh-TW" sz="1200" i="1" dirty="0" smtClean="0">
                <a:latin typeface="微軟正黑體" panose="020B0604030504040204" pitchFamily="34" charset="-120"/>
                <a:ea typeface="微軟正黑體" panose="020B0604030504040204" pitchFamily="34" charset="-120"/>
                <a:hlinkClick r:id="rId13"/>
              </a:rPr>
              <a:t>: https://youtu.be/aJKyWJppf7U</a:t>
            </a:r>
            <a:endParaRPr lang="en-US" sz="1200" i="1" dirty="0">
              <a:latin typeface="微軟正黑體" panose="020B0604030504040204" pitchFamily="34" charset="-120"/>
              <a:ea typeface="微軟正黑體" panose="020B0604030504040204" pitchFamily="34" charset="-120"/>
            </a:endParaRPr>
          </a:p>
        </p:txBody>
      </p:sp>
      <p:sp>
        <p:nvSpPr>
          <p:cNvPr id="9" name="雲朵形圖說文字 8"/>
          <p:cNvSpPr/>
          <p:nvPr/>
        </p:nvSpPr>
        <p:spPr>
          <a:xfrm>
            <a:off x="-27607" y="3491318"/>
            <a:ext cx="850204" cy="468990"/>
          </a:xfrm>
          <a:prstGeom prst="cloudCallout">
            <a:avLst>
              <a:gd name="adj1" fmla="val 51177"/>
              <a:gd name="adj2" fmla="val 47436"/>
            </a:avLst>
          </a:prstGeom>
          <a:solidFill>
            <a:schemeClr val="bg1"/>
          </a:solidFill>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zh-TW" altLang="en-US" sz="1400" dirty="0">
                <a:solidFill>
                  <a:schemeClr val="accent1">
                    <a:lumMod val="75000"/>
                  </a:schemeClr>
                </a:solidFill>
                <a:latin typeface="微軟正黑體" panose="020B0604030504040204" pitchFamily="34" charset="-120"/>
                <a:ea typeface="微軟正黑體" panose="020B0604030504040204" pitchFamily="34" charset="-120"/>
              </a:rPr>
              <a:t>指南車</a:t>
            </a:r>
            <a:endParaRPr lang="en-US" sz="1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 name="雲朵形圖說文字 9"/>
          <p:cNvSpPr/>
          <p:nvPr/>
        </p:nvSpPr>
        <p:spPr>
          <a:xfrm>
            <a:off x="8196084" y="3212976"/>
            <a:ext cx="953856" cy="468990"/>
          </a:xfrm>
          <a:prstGeom prst="cloudCallout">
            <a:avLst>
              <a:gd name="adj1" fmla="val -29586"/>
              <a:gd name="adj2" fmla="val 70036"/>
            </a:avLst>
          </a:prstGeom>
          <a:solidFill>
            <a:schemeClr val="bg1"/>
          </a:solidFill>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zh-TW" altLang="en-US" sz="1400" dirty="0">
                <a:solidFill>
                  <a:schemeClr val="accent1">
                    <a:lumMod val="75000"/>
                  </a:schemeClr>
                </a:solidFill>
                <a:latin typeface="微軟正黑體" panose="020B0604030504040204" pitchFamily="34" charset="-120"/>
                <a:ea typeface="微軟正黑體" panose="020B0604030504040204" pitchFamily="34" charset="-120"/>
              </a:rPr>
              <a:t>小鴨子</a:t>
            </a:r>
            <a:endParaRPr lang="en-US" sz="1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1" name="雲朵形圖說文字 10"/>
          <p:cNvSpPr/>
          <p:nvPr/>
        </p:nvSpPr>
        <p:spPr>
          <a:xfrm>
            <a:off x="8008456" y="151698"/>
            <a:ext cx="1135544" cy="468990"/>
          </a:xfrm>
          <a:prstGeom prst="cloudCallout">
            <a:avLst>
              <a:gd name="adj1" fmla="val -45712"/>
              <a:gd name="adj2" fmla="val 44131"/>
            </a:avLst>
          </a:prstGeom>
          <a:solidFill>
            <a:schemeClr val="bg1"/>
          </a:solidFill>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zh-TW" altLang="en-US" sz="1400" dirty="0">
                <a:solidFill>
                  <a:schemeClr val="accent1">
                    <a:lumMod val="75000"/>
                  </a:schemeClr>
                </a:solidFill>
                <a:latin typeface="微軟正黑體" panose="020B0604030504040204" pitchFamily="34" charset="-120"/>
                <a:ea typeface="微軟正黑體" panose="020B0604030504040204" pitchFamily="34" charset="-120"/>
              </a:rPr>
              <a:t>月球車</a:t>
            </a:r>
            <a:endParaRPr lang="en-US" sz="1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 name="雲朵形圖說文字 2"/>
          <p:cNvSpPr/>
          <p:nvPr/>
        </p:nvSpPr>
        <p:spPr>
          <a:xfrm>
            <a:off x="4156536" y="79690"/>
            <a:ext cx="1135544" cy="468990"/>
          </a:xfrm>
          <a:prstGeom prst="cloudCallout">
            <a:avLst>
              <a:gd name="adj1" fmla="val -53867"/>
              <a:gd name="adj2" fmla="val 51535"/>
            </a:avLst>
          </a:prstGeom>
          <a:solidFill>
            <a:schemeClr val="bg1"/>
          </a:solidFill>
        </p:spPr>
        <p:style>
          <a:lnRef idx="0">
            <a:schemeClr val="accent5"/>
          </a:lnRef>
          <a:fillRef idx="3">
            <a:schemeClr val="accent5"/>
          </a:fillRef>
          <a:effectRef idx="3">
            <a:schemeClr val="accent5"/>
          </a:effectRef>
          <a:fontRef idx="minor">
            <a:schemeClr val="lt1"/>
          </a:fontRef>
        </p:style>
        <p:txBody>
          <a:bodyPr wrap="none" lIns="36000" tIns="36000" rIns="36000" bIns="36000" rtlCol="0" anchor="ctr"/>
          <a:lstStyle/>
          <a:p>
            <a:pPr algn="ctr"/>
            <a:r>
              <a:rPr lang="zh-TW" altLang="en-US" sz="1400" dirty="0">
                <a:solidFill>
                  <a:schemeClr val="accent1">
                    <a:lumMod val="75000"/>
                  </a:schemeClr>
                </a:solidFill>
                <a:latin typeface="微軟正黑體" panose="020B0604030504040204" pitchFamily="34" charset="-120"/>
                <a:ea typeface="微軟正黑體" panose="020B0604030504040204" pitchFamily="34" charset="-120"/>
              </a:rPr>
              <a:t>無輪小車</a:t>
            </a:r>
            <a:endParaRPr lang="en-US" sz="1400" dirty="0">
              <a:solidFill>
                <a:schemeClr val="accent1">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888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cTn>
                              </p:par>
                            </p:childTnLst>
                          </p:cTn>
                        </p:par>
                        <p:par>
                          <p:cTn id="12" fill="hold">
                            <p:stCondLst>
                              <p:cond delay="3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5000"/>
                            </p:stCondLst>
                            <p:childTnLst>
                              <p:par>
                                <p:cTn id="17" presetID="10" presetClass="entr" presetSubtype="0" fill="hold" grpId="0" nodeType="afterEffect">
                                  <p:stCondLst>
                                    <p:cond delay="5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98954" y="1979028"/>
            <a:ext cx="7861478" cy="1722266"/>
          </a:xfrm>
          <a:prstGeom prst="rect">
            <a:avLst/>
          </a:prstGeom>
        </p:spPr>
        <p:txBody>
          <a:bodyPr vert="horz" wrap="square"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lang="zh-TW" altLang="en-US" sz="3200" b="1"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stStyle>
          <a:p>
            <a:pPr>
              <a:lnSpc>
                <a:spcPct val="150000"/>
              </a:lnSpc>
            </a:pPr>
            <a:r>
              <a:rPr lang="zh-TW"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第三</a:t>
            </a:r>
            <a:r>
              <a:rPr lang="zh-TW"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部分</a:t>
            </a:r>
            <a:endParaRPr lang="en-US" altLang="zh-TW"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zh-TW" alt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创客教育和</a:t>
            </a:r>
            <a:r>
              <a:rPr lang="en-US" altLang="zh-TW"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STEM</a:t>
            </a:r>
            <a:r>
              <a:rPr lang="zh-TW" alt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教育的关系</a:t>
            </a:r>
            <a:endParaRPr lang="zh-TW" alt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55152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3153654506"/>
              </p:ext>
            </p:extLst>
          </p:nvPr>
        </p:nvGraphicFramePr>
        <p:xfrm>
          <a:off x="-612576" y="-243408"/>
          <a:ext cx="10116616" cy="7977700"/>
        </p:xfrm>
        <a:graphic>
          <a:graphicData uri="http://schemas.openxmlformats.org/drawingml/2006/table">
            <a:tbl>
              <a:tblPr firstRow="1" bandRow="1">
                <a:tableStyleId>{BDBED569-4797-4DF1-A0F4-6AAB3CD982D8}</a:tableStyleId>
              </a:tblPr>
              <a:tblGrid>
                <a:gridCol w="5184576"/>
                <a:gridCol w="4932040"/>
              </a:tblGrid>
              <a:tr h="7977700">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3" name="文字方塊 2"/>
          <p:cNvSpPr txBox="1"/>
          <p:nvPr/>
        </p:nvSpPr>
        <p:spPr>
          <a:xfrm>
            <a:off x="323528" y="836712"/>
            <a:ext cx="3960440" cy="2970044"/>
          </a:xfrm>
          <a:prstGeom prst="rect">
            <a:avLst/>
          </a:prstGeom>
          <a:noFill/>
        </p:spPr>
        <p:txBody>
          <a:bodyPr wrap="square" rtlCol="0">
            <a:spAutoFit/>
          </a:bodyPr>
          <a:lstStyle/>
          <a:p>
            <a:pPr algn="just">
              <a:spcBef>
                <a:spcPts val="600"/>
              </a:spcBef>
            </a:pPr>
            <a:r>
              <a:rPr lang="zh-CN" altLang="zh-CN" sz="1400" dirty="0">
                <a:latin typeface="微軟正黑體" panose="020B0604030504040204" pitchFamily="34" charset="-120"/>
                <a:ea typeface="微軟正黑體" panose="020B0604030504040204" pitchFamily="34" charset="-120"/>
              </a:rPr>
              <a:t>（一）</a:t>
            </a:r>
            <a:r>
              <a:rPr lang="zh-CN" altLang="zh-CN" sz="1400" dirty="0">
                <a:solidFill>
                  <a:srgbClr val="FF0000"/>
                </a:solidFill>
                <a:latin typeface="微軟正黑體" panose="020B0604030504040204" pitchFamily="34" charset="-120"/>
                <a:ea typeface="微軟正黑體" panose="020B0604030504040204" pitchFamily="34" charset="-120"/>
              </a:rPr>
              <a:t>创客教育是</a:t>
            </a:r>
            <a:r>
              <a:rPr lang="en-US" altLang="zh-CN" sz="1400" dirty="0">
                <a:solidFill>
                  <a:srgbClr val="FF0000"/>
                </a:solidFill>
                <a:latin typeface="微軟正黑體" panose="020B0604030504040204" pitchFamily="34" charset="-120"/>
                <a:ea typeface="微軟正黑體" panose="020B0604030504040204" pitchFamily="34" charset="-120"/>
              </a:rPr>
              <a:t>STEM</a:t>
            </a:r>
            <a:r>
              <a:rPr lang="zh-CN" altLang="zh-CN" sz="1400" dirty="0">
                <a:solidFill>
                  <a:srgbClr val="FF0000"/>
                </a:solidFill>
                <a:latin typeface="微軟正黑體" panose="020B0604030504040204" pitchFamily="34" charset="-120"/>
                <a:ea typeface="微軟正黑體" panose="020B0604030504040204" pitchFamily="34" charset="-120"/>
              </a:rPr>
              <a:t>教育实施的有效</a:t>
            </a:r>
            <a:r>
              <a:rPr lang="zh-CN" altLang="zh-CN" sz="1400" dirty="0" smtClean="0">
                <a:solidFill>
                  <a:srgbClr val="FF0000"/>
                </a:solidFill>
                <a:latin typeface="微軟正黑體" panose="020B0604030504040204" pitchFamily="34" charset="-120"/>
                <a:ea typeface="微軟正黑體" panose="020B0604030504040204" pitchFamily="34" charset="-120"/>
              </a:rPr>
              <a:t>手段</a:t>
            </a:r>
            <a:endParaRPr lang="en-US" altLang="zh-CN" sz="1400" dirty="0" smtClean="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传</a:t>
            </a:r>
            <a:r>
              <a:rPr lang="zh-CN" altLang="zh-CN" sz="1400" dirty="0">
                <a:latin typeface="微軟正黑體" panose="020B0604030504040204" pitchFamily="34" charset="-120"/>
                <a:ea typeface="微軟正黑體" panose="020B0604030504040204" pitchFamily="34" charset="-120"/>
              </a:rPr>
              <a:t>统教育过程中出现分科教育的弊端，不利于探索真实情境中的问题，</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的融合式教育改变了传统的教育模式。但</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教育</a:t>
            </a:r>
            <a:r>
              <a:rPr lang="zh-CN" altLang="en-US" sz="1400" dirty="0">
                <a:latin typeface="微軟正黑體" panose="020B0604030504040204" pitchFamily="34" charset="-120"/>
                <a:ea typeface="微軟正黑體" panose="020B0604030504040204" pitchFamily="34" charset="-120"/>
              </a:rPr>
              <a:t>也</a:t>
            </a:r>
            <a:r>
              <a:rPr lang="zh-CN" altLang="zh-CN" sz="1400" dirty="0">
                <a:latin typeface="微軟正黑體" panose="020B0604030504040204" pitchFamily="34" charset="-120"/>
                <a:ea typeface="微軟正黑體" panose="020B0604030504040204" pitchFamily="34" charset="-120"/>
              </a:rPr>
              <a:t>存在新的问题。</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教育强调跨学科，强调不同学科的整合固然好，但原创性和创造性特征的不足比较明显。对于</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来说，创客教育是最好的抓手：数字化设备极大提升了动手实践的效率，使学生有时间进行多种尝试，甚至包括允许学生进行试错。并且，创客教育的造物乐趣可以激发学生的探索热情。通过引导，让学生利用多学科、跨学科知识处理问题，也让分享文化下的群体协作创新成为协作学习的最好注解。</a:t>
            </a:r>
          </a:p>
        </p:txBody>
      </p:sp>
      <p:sp>
        <p:nvSpPr>
          <p:cNvPr id="26" name="標題 1"/>
          <p:cNvSpPr>
            <a:spLocks noGrp="1"/>
          </p:cNvSpPr>
          <p:nvPr>
            <p:ph type="title"/>
          </p:nvPr>
        </p:nvSpPr>
        <p:spPr>
          <a:xfrm>
            <a:off x="-1425352" y="-234280"/>
            <a:ext cx="8229600" cy="1143000"/>
          </a:xfrm>
        </p:spPr>
        <p:txBody>
          <a:bodyPr>
            <a:normAutofit/>
          </a:bodyPr>
          <a:lstStyle/>
          <a:p>
            <a:pPr fontAlgn="t"/>
            <a:r>
              <a:rPr lang="zh-TW" altLang="en-US" dirty="0" smtClean="0">
                <a:effectLst/>
              </a:rPr>
              <a:t>创客教育和</a:t>
            </a:r>
            <a:r>
              <a:rPr lang="en-US" altLang="en-US" dirty="0" smtClean="0">
                <a:effectLst/>
              </a:rPr>
              <a:t>STEM</a:t>
            </a:r>
            <a:r>
              <a:rPr lang="zh-TW" altLang="en-US" dirty="0" smtClean="0">
                <a:effectLst/>
              </a:rPr>
              <a:t>结合的意义</a:t>
            </a:r>
            <a:endParaRPr lang="en-US" altLang="en-US" b="0" dirty="0">
              <a:effectLst/>
            </a:endParaRPr>
          </a:p>
        </p:txBody>
      </p:sp>
      <p:sp>
        <p:nvSpPr>
          <p:cNvPr id="27" name="文字方塊 26"/>
          <p:cNvSpPr txBox="1"/>
          <p:nvPr/>
        </p:nvSpPr>
        <p:spPr>
          <a:xfrm>
            <a:off x="323528" y="3861048"/>
            <a:ext cx="3960440" cy="2539157"/>
          </a:xfrm>
          <a:prstGeom prst="rect">
            <a:avLst/>
          </a:prstGeom>
          <a:noFill/>
        </p:spPr>
        <p:txBody>
          <a:bodyPr wrap="square" rtlCol="0">
            <a:spAutoFit/>
          </a:bodyPr>
          <a:lstStyle/>
          <a:p>
            <a:pPr algn="just">
              <a:spcBef>
                <a:spcPts val="600"/>
              </a:spcBef>
            </a:pPr>
            <a:r>
              <a:rPr lang="zh-CN" altLang="zh-CN" sz="1400" dirty="0">
                <a:latin typeface="微軟正黑體" panose="020B0604030504040204" pitchFamily="34" charset="-120"/>
                <a:ea typeface="微軟正黑體" panose="020B0604030504040204" pitchFamily="34" charset="-120"/>
              </a:rPr>
              <a:t>（二）</a:t>
            </a:r>
            <a:r>
              <a:rPr lang="en-US" altLang="zh-CN" sz="1400" dirty="0">
                <a:solidFill>
                  <a:srgbClr val="FF0000"/>
                </a:solidFill>
                <a:latin typeface="微軟正黑體" panose="020B0604030504040204" pitchFamily="34" charset="-120"/>
                <a:ea typeface="微軟正黑體" panose="020B0604030504040204" pitchFamily="34" charset="-120"/>
              </a:rPr>
              <a:t>STEM</a:t>
            </a:r>
            <a:r>
              <a:rPr lang="zh-CN" altLang="zh-CN" sz="1400" dirty="0">
                <a:solidFill>
                  <a:srgbClr val="FF0000"/>
                </a:solidFill>
                <a:latin typeface="微軟正黑體" panose="020B0604030504040204" pitchFamily="34" charset="-120"/>
                <a:ea typeface="微軟正黑體" panose="020B0604030504040204" pitchFamily="34" charset="-120"/>
              </a:rPr>
              <a:t>教育是创客教育的必要补</a:t>
            </a:r>
            <a:r>
              <a:rPr lang="zh-CN" altLang="zh-CN" sz="1400" dirty="0" smtClean="0">
                <a:solidFill>
                  <a:srgbClr val="FF0000"/>
                </a:solidFill>
                <a:latin typeface="微軟正黑體" panose="020B0604030504040204" pitchFamily="34" charset="-120"/>
                <a:ea typeface="微軟正黑體" panose="020B0604030504040204" pitchFamily="34" charset="-120"/>
              </a:rPr>
              <a:t>充</a:t>
            </a:r>
            <a:endParaRPr lang="en-US" altLang="zh-CN" sz="1400" dirty="0" smtClean="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创</a:t>
            </a:r>
            <a:r>
              <a:rPr lang="zh-CN" altLang="zh-CN" sz="1400" dirty="0">
                <a:latin typeface="微軟正黑體" panose="020B0604030504040204" pitchFamily="34" charset="-120"/>
                <a:ea typeface="微軟正黑體" panose="020B0604030504040204" pitchFamily="34" charset="-120"/>
              </a:rPr>
              <a:t>客教育过程往往需要运用不同学科的知识，而且好的创客作品背后也一定有跨学科知识的支撑。例如，设计一个远程控制装</a:t>
            </a:r>
            <a:r>
              <a:rPr lang="zh-CN" altLang="zh-CN" sz="1400" dirty="0" smtClean="0">
                <a:latin typeface="微軟正黑體" panose="020B0604030504040204" pitchFamily="34" charset="-120"/>
                <a:ea typeface="微軟正黑體" panose="020B0604030504040204" pitchFamily="34" charset="-120"/>
              </a:rPr>
              <a:t>置</a:t>
            </a:r>
            <a:r>
              <a:rPr lang="zh-CN" altLang="en-US"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就</a:t>
            </a:r>
            <a:r>
              <a:rPr lang="zh-CN" altLang="zh-CN" sz="1400" dirty="0">
                <a:latin typeface="微軟正黑體" panose="020B0604030504040204" pitchFamily="34" charset="-120"/>
                <a:ea typeface="微軟正黑體" panose="020B0604030504040204" pitchFamily="34" charset="-120"/>
              </a:rPr>
              <a:t>需要用到简单的科学、数学、技术和工程学知识。如果这个控制装置要美观大方，可能还要用到工艺美术相关的知识。因此，跨学科对创客教育来说是根据需要的选择，对于创客教育来说，</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理念是</a:t>
            </a:r>
            <a:r>
              <a:rPr lang="en-US" altLang="zh-CN" sz="1400" dirty="0">
                <a:latin typeface="微軟正黑體" panose="020B0604030504040204" pitchFamily="34" charset="-120"/>
                <a:ea typeface="微軟正黑體" panose="020B0604030504040204" pitchFamily="34" charset="-120"/>
              </a:rPr>
              <a:t>Maker</a:t>
            </a:r>
            <a:r>
              <a:rPr lang="zh-CN" altLang="zh-CN" sz="1400" dirty="0">
                <a:latin typeface="微軟正黑體" panose="020B0604030504040204" pitchFamily="34" charset="-120"/>
                <a:ea typeface="微軟正黑體" panose="020B0604030504040204" pitchFamily="34" charset="-120"/>
              </a:rPr>
              <a:t>扎根教育的保证。数学物理等基础知识的融入是</a:t>
            </a:r>
            <a:r>
              <a:rPr lang="en-US" altLang="zh-CN" sz="1400" dirty="0">
                <a:latin typeface="微軟正黑體" panose="020B0604030504040204" pitchFamily="34" charset="-120"/>
                <a:ea typeface="微軟正黑體" panose="020B0604030504040204" pitchFamily="34" charset="-120"/>
              </a:rPr>
              <a:t>Maker</a:t>
            </a:r>
            <a:r>
              <a:rPr lang="zh-CN" altLang="zh-CN" sz="1400" dirty="0">
                <a:latin typeface="微軟正黑體" panose="020B0604030504040204" pitchFamily="34" charset="-120"/>
                <a:ea typeface="微軟正黑體" panose="020B0604030504040204" pitchFamily="34" charset="-120"/>
              </a:rPr>
              <a:t>维持进步的保证，只有各学科知识的融合，才是解决真实问题的保证。</a:t>
            </a:r>
          </a:p>
        </p:txBody>
      </p:sp>
      <p:sp>
        <p:nvSpPr>
          <p:cNvPr id="28" name="文字方塊 27"/>
          <p:cNvSpPr txBox="1"/>
          <p:nvPr/>
        </p:nvSpPr>
        <p:spPr>
          <a:xfrm>
            <a:off x="4860032" y="3416220"/>
            <a:ext cx="3972053" cy="3046988"/>
          </a:xfrm>
          <a:prstGeom prst="rect">
            <a:avLst/>
          </a:prstGeom>
          <a:noFill/>
        </p:spPr>
        <p:txBody>
          <a:bodyPr wrap="square" rtlCol="0">
            <a:spAutoFit/>
          </a:bodyPr>
          <a:lstStyle/>
          <a:p>
            <a:pPr algn="just">
              <a:spcBef>
                <a:spcPts val="600"/>
              </a:spcBef>
            </a:pPr>
            <a:r>
              <a:rPr lang="zh-CN" altLang="zh-CN" sz="1400" dirty="0">
                <a:latin typeface="微軟正黑體" panose="020B0604030504040204" pitchFamily="34" charset="-120"/>
                <a:ea typeface="微軟正黑體" panose="020B0604030504040204" pitchFamily="34" charset="-120"/>
              </a:rPr>
              <a:t>（三）</a:t>
            </a:r>
            <a:r>
              <a:rPr lang="zh-CN" altLang="zh-CN" sz="1400" dirty="0">
                <a:solidFill>
                  <a:srgbClr val="FF0000"/>
                </a:solidFill>
                <a:latin typeface="微軟正黑體" panose="020B0604030504040204" pitchFamily="34" charset="-120"/>
                <a:ea typeface="微軟正黑體" panose="020B0604030504040204" pitchFamily="34" charset="-120"/>
              </a:rPr>
              <a:t>两种教育方式结合产生良好</a:t>
            </a:r>
            <a:r>
              <a:rPr lang="zh-CN" altLang="zh-CN" sz="1400" dirty="0" smtClean="0">
                <a:solidFill>
                  <a:srgbClr val="FF0000"/>
                </a:solidFill>
                <a:latin typeface="微軟正黑體" panose="020B0604030504040204" pitchFamily="34" charset="-120"/>
                <a:ea typeface="微軟正黑體" panose="020B0604030504040204" pitchFamily="34" charset="-120"/>
              </a:rPr>
              <a:t>效果</a:t>
            </a:r>
            <a:endParaRPr lang="en-US" altLang="zh-CN" sz="1400" dirty="0" smtClean="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从</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教育到创客教育，学习的边界正在日益模糊。碎片化、条块化的知识</a:t>
            </a:r>
            <a:r>
              <a:rPr lang="zh-CN" altLang="en-US" sz="1400" dirty="0">
                <a:latin typeface="微軟正黑體" panose="020B0604030504040204" pitchFamily="34" charset="-120"/>
                <a:ea typeface="微軟正黑體" panose="020B0604030504040204" pitchFamily="34" charset="-120"/>
              </a:rPr>
              <a:t>学习</a:t>
            </a:r>
            <a:r>
              <a:rPr lang="zh-CN" altLang="zh-CN" sz="1400" dirty="0">
                <a:latin typeface="微軟正黑體" panose="020B0604030504040204" pitchFamily="34" charset="-120"/>
                <a:ea typeface="微軟正黑體" panose="020B0604030504040204" pitchFamily="34" charset="-120"/>
              </a:rPr>
              <a:t>正在被整体学习和混合学习代替，旧知识和新问题之间的鸿沟需要用更短的时间去填平。</a:t>
            </a:r>
            <a:endParaRPr lang="en-US" altLang="zh-CN" sz="1400" dirty="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通</a:t>
            </a:r>
            <a:r>
              <a:rPr lang="zh-CN" altLang="zh-CN" sz="1400" dirty="0">
                <a:latin typeface="微軟正黑體" panose="020B0604030504040204" pitchFamily="34" charset="-120"/>
                <a:ea typeface="微軟正黑體" panose="020B0604030504040204" pitchFamily="34" charset="-120"/>
              </a:rPr>
              <a:t>过观察，二者的结合可能会产生两种倾向：一是借助创客教育来培养</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素养的学生，目标是通过解决实际问题，培养跨学科应用人才。二是借助</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理念来开展创客教育，目标是通过造物，培养有创新能力的人。前者可以概括为</a:t>
            </a:r>
            <a:r>
              <a:rPr lang="zh-CN" altLang="zh-CN" sz="1400" dirty="0" smtClean="0">
                <a:latin typeface="微軟正黑體" panose="020B0604030504040204" pitchFamily="34" charset="-120"/>
                <a:ea typeface="微軟正黑體" panose="020B0604030504040204" pitchFamily="34" charset="-120"/>
              </a:rPr>
              <a:t>，</a:t>
            </a:r>
            <a:r>
              <a:rPr lang="en-US" altLang="zh-CN" sz="1400" dirty="0" smtClean="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为本，创客为</a:t>
            </a:r>
            <a:r>
              <a:rPr lang="zh-CN" altLang="zh-CN" sz="1400" dirty="0" smtClean="0">
                <a:latin typeface="微軟正黑體" panose="020B0604030504040204" pitchFamily="34" charset="-120"/>
                <a:ea typeface="微軟正黑體" panose="020B0604030504040204" pitchFamily="34" charset="-120"/>
              </a:rPr>
              <a:t>用</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a:t>
            </a:r>
            <a:r>
              <a:rPr lang="zh-CN" altLang="zh-CN" sz="1400" dirty="0">
                <a:latin typeface="微軟正黑體" panose="020B0604030504040204" pitchFamily="34" charset="-120"/>
                <a:ea typeface="微軟正黑體" panose="020B0604030504040204" pitchFamily="34" charset="-120"/>
              </a:rPr>
              <a:t>结合香港目前正在开展的</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教育，重点</a:t>
            </a:r>
            <a:r>
              <a:rPr lang="zh-CN" altLang="en-US" sz="1400" dirty="0">
                <a:latin typeface="微軟正黑體" panose="020B0604030504040204" pitchFamily="34" charset="-120"/>
                <a:ea typeface="微軟正黑體" panose="020B0604030504040204" pitchFamily="34" charset="-120"/>
              </a:rPr>
              <a:t>是第一种：</a:t>
            </a:r>
            <a:r>
              <a:rPr lang="zh-CN" altLang="zh-CN" sz="1400" dirty="0">
                <a:solidFill>
                  <a:srgbClr val="FF0000"/>
                </a:solidFill>
                <a:latin typeface="微軟正黑體" panose="020B0604030504040204" pitchFamily="34" charset="-120"/>
                <a:ea typeface="微軟正黑體" panose="020B0604030504040204" pitchFamily="34" charset="-120"/>
              </a:rPr>
              <a:t>借助创客教育来培养</a:t>
            </a:r>
            <a:r>
              <a:rPr lang="en-US" altLang="zh-CN" sz="1400" dirty="0">
                <a:solidFill>
                  <a:srgbClr val="FF0000"/>
                </a:solidFill>
                <a:latin typeface="微軟正黑體" panose="020B0604030504040204" pitchFamily="34" charset="-120"/>
                <a:ea typeface="微軟正黑體" panose="020B0604030504040204" pitchFamily="34" charset="-120"/>
              </a:rPr>
              <a:t>STEM</a:t>
            </a:r>
            <a:r>
              <a:rPr lang="zh-CN" altLang="zh-CN" sz="1400" dirty="0">
                <a:solidFill>
                  <a:srgbClr val="FF0000"/>
                </a:solidFill>
                <a:latin typeface="微軟正黑體" panose="020B0604030504040204" pitchFamily="34" charset="-120"/>
                <a:ea typeface="微軟正黑體" panose="020B0604030504040204" pitchFamily="34" charset="-120"/>
              </a:rPr>
              <a:t>素养的学生</a:t>
            </a:r>
            <a:r>
              <a:rPr lang="zh-CN" altLang="zh-CN" sz="1400" dirty="0">
                <a:latin typeface="微軟正黑體" panose="020B0604030504040204" pitchFamily="34" charset="-120"/>
                <a:ea typeface="微軟正黑體" panose="020B0604030504040204" pitchFamily="34" charset="-120"/>
              </a:rPr>
              <a:t>。</a:t>
            </a:r>
          </a:p>
        </p:txBody>
      </p:sp>
      <p:pic>
        <p:nvPicPr>
          <p:cNvPr id="2" name="eHSRnsMy41w?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5004048" y="692696"/>
            <a:ext cx="3816424" cy="2144395"/>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8" name="文字方塊 7"/>
          <p:cNvSpPr txBox="1"/>
          <p:nvPr/>
        </p:nvSpPr>
        <p:spPr>
          <a:xfrm>
            <a:off x="5669354" y="2877472"/>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https://youtu.be/eHSRnsMy41w</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55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22" presetClass="entr" presetSubtype="1" fill="hold" nodeType="withEffect">
                                  <p:stCondLst>
                                    <p:cond delay="280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611560" y="988014"/>
            <a:ext cx="7704856" cy="2015936"/>
          </a:xfrm>
          <a:prstGeom prst="rect">
            <a:avLst/>
          </a:prstGeom>
          <a:noFill/>
        </p:spPr>
        <p:txBody>
          <a:bodyPr wrap="square" rtlCol="0">
            <a:spAutoFit/>
          </a:bodyPr>
          <a:lstStyle/>
          <a:p>
            <a:pPr algn="just">
              <a:spcBef>
                <a:spcPts val="600"/>
              </a:spcBef>
            </a:pPr>
            <a:r>
              <a:rPr lang="zh-CN" altLang="zh-CN" sz="20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目前</a:t>
            </a:r>
            <a:r>
              <a:rPr lang="zh-CN" altLang="en-US" sz="2000" dirty="0">
                <a:solidFill>
                  <a:srgbClr val="000000"/>
                </a:solidFill>
                <a:latin typeface="微軟正黑體" panose="020B0604030504040204" pitchFamily="34" charset="-120"/>
                <a:ea typeface="微軟正黑體" panose="020B0604030504040204" pitchFamily="34" charset="-120"/>
                <a:cs typeface="Times New Roman" pitchFamily="18" charset="0"/>
              </a:rPr>
              <a:t>内地</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创客空间普及很快，几乎每所学校都要建立创客空间。与此同时，</a:t>
            </a:r>
            <a:r>
              <a:rPr lang="en-US"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教育则冷清得多</a:t>
            </a:r>
            <a:r>
              <a:rPr lang="zh-CN" altLang="zh-CN" sz="20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zh-CN" altLang="zh-CN" sz="2000" dirty="0">
              <a:latin typeface="微軟正黑體" panose="020B0604030504040204" pitchFamily="34" charset="-120"/>
              <a:ea typeface="微軟正黑體" panose="020B0604030504040204" pitchFamily="34" charset="-120"/>
              <a:cs typeface="Times New Roman" pitchFamily="18" charset="0"/>
            </a:endParaRPr>
          </a:p>
          <a:p>
            <a:pPr algn="just">
              <a:spcBef>
                <a:spcPts val="600"/>
              </a:spcBef>
            </a:pPr>
            <a:r>
              <a:rPr lang="zh-CN" altLang="zh-CN" sz="20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从</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教育的角度看，</a:t>
            </a:r>
            <a:r>
              <a:rPr lang="en-US" altLang="zh-CN" sz="2000" dirty="0">
                <a:solidFill>
                  <a:srgbClr val="FF0000"/>
                </a:solidFill>
                <a:latin typeface="微軟正黑體" panose="020B0604030504040204" pitchFamily="34" charset="-120"/>
                <a:ea typeface="微軟正黑體" panose="020B0604030504040204" pitchFamily="34" charset="-120"/>
                <a:cs typeface="Times New Roman" pitchFamily="18" charset="0"/>
              </a:rPr>
              <a:t>STEM</a:t>
            </a:r>
            <a:r>
              <a:rPr lang="zh-CN" altLang="zh-CN" sz="2000" dirty="0">
                <a:solidFill>
                  <a:srgbClr val="FF0000"/>
                </a:solidFill>
                <a:latin typeface="微軟正黑體" panose="020B0604030504040204" pitchFamily="34" charset="-120"/>
                <a:ea typeface="微軟正黑體" panose="020B0604030504040204" pitchFamily="34" charset="-120"/>
                <a:cs typeface="Times New Roman" pitchFamily="18" charset="0"/>
              </a:rPr>
              <a:t>教育是系统的本质的</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，而创客教育是零散的表象的。</a:t>
            </a:r>
            <a:r>
              <a:rPr lang="zh-CN" altLang="en-US" sz="2000" dirty="0">
                <a:solidFill>
                  <a:srgbClr val="000000"/>
                </a:solidFill>
                <a:latin typeface="微軟正黑體" panose="020B0604030504040204" pitchFamily="34" charset="-120"/>
                <a:ea typeface="微軟正黑體" panose="020B0604030504040204" pitchFamily="34" charset="-120"/>
                <a:cs typeface="Times New Roman" pitchFamily="18" charset="0"/>
              </a:rPr>
              <a:t>我们要防止一种</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以偏概全的趋势，</a:t>
            </a:r>
            <a:r>
              <a:rPr lang="zh-CN" altLang="en-US" sz="2000" dirty="0">
                <a:solidFill>
                  <a:srgbClr val="000000"/>
                </a:solidFill>
                <a:latin typeface="微軟正黑體" panose="020B0604030504040204" pitchFamily="34" charset="-120"/>
                <a:ea typeface="微軟正黑體" panose="020B0604030504040204" pitchFamily="34" charset="-120"/>
                <a:cs typeface="Times New Roman" pitchFamily="18" charset="0"/>
              </a:rPr>
              <a:t>即</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用创客教育取代</a:t>
            </a:r>
            <a:r>
              <a:rPr lang="en-US"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教育。因此正确理解创客教育与</a:t>
            </a:r>
            <a:r>
              <a:rPr lang="en-US"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教育的关系，利用创客教育的热潮</a:t>
            </a:r>
            <a:r>
              <a:rPr lang="zh-CN" altLang="en-US" sz="2000" dirty="0">
                <a:solidFill>
                  <a:srgbClr val="000000"/>
                </a:solidFill>
                <a:latin typeface="微軟正黑體" panose="020B0604030504040204" pitchFamily="34" charset="-120"/>
                <a:ea typeface="微軟正黑體" panose="020B0604030504040204" pitchFamily="34" charset="-120"/>
                <a:cs typeface="Times New Roman" pitchFamily="18" charset="0"/>
              </a:rPr>
              <a:t>重视</a:t>
            </a:r>
            <a:r>
              <a:rPr lang="en-US"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2000" dirty="0">
                <a:solidFill>
                  <a:srgbClr val="000000"/>
                </a:solidFill>
                <a:latin typeface="微軟正黑體" panose="020B0604030504040204" pitchFamily="34" charset="-120"/>
                <a:ea typeface="微軟正黑體" panose="020B0604030504040204" pitchFamily="34" charset="-120"/>
                <a:cs typeface="Times New Roman" pitchFamily="18" charset="0"/>
              </a:rPr>
              <a:t>教育，就显得尤为重要。</a:t>
            </a:r>
            <a:endParaRPr lang="en-US" sz="20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633264" y="-162272"/>
            <a:ext cx="8229600" cy="1143000"/>
          </a:xfrm>
        </p:spPr>
        <p:txBody>
          <a:bodyPr>
            <a:normAutofit/>
          </a:bodyPr>
          <a:lstStyle/>
          <a:p>
            <a:pPr fontAlgn="t"/>
            <a:r>
              <a:rPr lang="zh-TW" altLang="en-US" dirty="0" smtClean="0">
                <a:effectLst/>
              </a:rPr>
              <a:t>创客文化与</a:t>
            </a:r>
            <a:r>
              <a:rPr lang="en-US" altLang="en-US" dirty="0" smtClean="0">
                <a:effectLst/>
              </a:rPr>
              <a:t>STEM</a:t>
            </a:r>
            <a:r>
              <a:rPr lang="zh-TW" altLang="en-US" dirty="0" smtClean="0">
                <a:effectLst/>
              </a:rPr>
              <a:t>教育的异同及借鉴</a:t>
            </a:r>
            <a:endParaRPr lang="en-US" altLang="en-US" b="0" dirty="0">
              <a:effectLst/>
            </a:endParaRPr>
          </a:p>
        </p:txBody>
      </p:sp>
      <p:pic>
        <p:nvPicPr>
          <p:cNvPr id="5" name="LHD1QeEnqfg?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3635896" y="3235442"/>
            <a:ext cx="5338380" cy="2996741"/>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6" name="文字方塊 5"/>
          <p:cNvSpPr txBox="1"/>
          <p:nvPr/>
        </p:nvSpPr>
        <p:spPr>
          <a:xfrm>
            <a:off x="5882358" y="6310691"/>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https://youtu.be/LHD1QeEnqfg</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02445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24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598954" y="1979029"/>
            <a:ext cx="7861478" cy="1722266"/>
          </a:xfrm>
          <a:prstGeom prst="rect">
            <a:avLst/>
          </a:prstGeom>
        </p:spPr>
        <p:txBody>
          <a:bodyPr vert="horz" wrap="square"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lang="zh-TW" altLang="en-US" sz="3200" b="1"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stStyle>
          <a:p>
            <a:pPr>
              <a:lnSpc>
                <a:spcPct val="150000"/>
              </a:lnSpc>
            </a:pPr>
            <a:r>
              <a:rPr lang="zh-TW" altLang="en-US" b="0" dirty="0">
                <a:ln w="18415" cmpd="sng">
                  <a:solidFill>
                    <a:srgbClr val="FFFFFF"/>
                  </a:solidFill>
                  <a:prstDash val="solid"/>
                </a:ln>
                <a:solidFill>
                  <a:srgbClr val="FFFFFF"/>
                </a:solidFill>
                <a:effectLst>
                  <a:outerShdw blurRad="63500" dir="3600000" algn="tl" rotWithShape="0">
                    <a:srgbClr val="000000">
                      <a:alpha val="70000"/>
                    </a:srgbClr>
                  </a:outerShdw>
                </a:effectLst>
              </a:rPr>
              <a:t>第四</a:t>
            </a:r>
            <a:r>
              <a:rPr lang="zh-TW"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部分</a:t>
            </a:r>
            <a:endParaRPr lang="en-US" altLang="zh-TW" b="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50000"/>
              </a:lnSpc>
            </a:pPr>
            <a:r>
              <a:rPr lang="zh-TW" altLang="en-US"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在学校实践</a:t>
            </a:r>
            <a:r>
              <a:rPr lang="en-US" altLang="zh-TW"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STEM</a:t>
            </a:r>
            <a:r>
              <a:rPr lang="zh-TW" alt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教育的方法</a:t>
            </a:r>
          </a:p>
        </p:txBody>
      </p:sp>
    </p:spTree>
    <p:extLst>
      <p:ext uri="{BB962C8B-B14F-4D97-AF65-F5344CB8AC3E}">
        <p14:creationId xmlns:p14="http://schemas.microsoft.com/office/powerpoint/2010/main" val="22741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D:\! Eric Lo\zOther\!    160516 高雲峰\Selected (Prof Gau) 2\DSC_0362.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69305" y="2420888"/>
            <a:ext cx="3717169" cy="2520465"/>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2" name="Picture 2" descr="D:\! Eric Lo\zOther\!    160516 高雲峰\Selected (Prof Gau) 2\DSC_030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517"/>
          <a:stretch/>
        </p:blipFill>
        <p:spPr bwMode="auto">
          <a:xfrm rot="1026392">
            <a:off x="6100161" y="2565475"/>
            <a:ext cx="3204556" cy="208546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3" name="Picture 8" descr="D:\! Eric Lo\zOther\!    160516 高雲峰\Selected (Prof Gau) 2\DSC_0516.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948264" y="3933056"/>
            <a:ext cx="2042768" cy="1729043"/>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21360000"/>
            </a:camera>
            <a:lightRig rig="twoPt" dir="t">
              <a:rot lat="0" lon="0" rev="7200000"/>
            </a:lightRig>
          </a:scene3d>
          <a:sp3d contourW="12700">
            <a:bevelT w="25400" h="19050"/>
            <a:contourClr>
              <a:srgbClr val="969696"/>
            </a:contourClr>
          </a:sp3d>
          <a:extLst/>
        </p:spPr>
      </p:pic>
      <p:sp>
        <p:nvSpPr>
          <p:cNvPr id="10" name="副標題 2"/>
          <p:cNvSpPr txBox="1">
            <a:spLocks/>
          </p:cNvSpPr>
          <p:nvPr/>
        </p:nvSpPr>
        <p:spPr>
          <a:xfrm>
            <a:off x="7169397" y="5917301"/>
            <a:ext cx="2227139" cy="8113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lang="zh-TW" altLang="en-US" sz="2800" b="1"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vl2pPr marL="742950" indent="-285750" algn="l" defTabSz="914400" rtl="0" eaLnBrk="1" latinLnBrk="0" hangingPunct="1">
              <a:spcBef>
                <a:spcPct val="20000"/>
              </a:spcBef>
              <a:buFont typeface="Arial" pitchFamily="34" charset="0"/>
              <a:buChar char="–"/>
              <a:defRPr lang="zh-TW" altLang="en-US" sz="24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spcBef>
                <a:spcPct val="20000"/>
              </a:spcBef>
              <a:buFont typeface="Arial" pitchFamily="34" charset="0"/>
              <a:buChar char="•"/>
              <a:defRPr lang="zh-TW" altLang="en-US" sz="20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spcBef>
                <a:spcPct val="20000"/>
              </a:spcBef>
              <a:buFont typeface="Arial" pitchFamily="34" charset="0"/>
              <a:buChar char="–"/>
              <a:defRPr lang="zh-TW" altLang="en-US" sz="2000" b="0" kern="1200" dirty="0" smtClean="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spcBef>
                <a:spcPct val="20000"/>
              </a:spcBef>
              <a:buFont typeface="Arial" pitchFamily="34" charset="0"/>
              <a:buChar char="»"/>
              <a:defRPr lang="zh-TW" altLang="en-US" sz="2400" b="0"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US" altLang="zh-TW" sz="1600" dirty="0"/>
              <a:t>2016 </a:t>
            </a:r>
            <a:r>
              <a:rPr lang="zh-TW" altLang="en-US" sz="1600" dirty="0"/>
              <a:t>年 </a:t>
            </a:r>
            <a:r>
              <a:rPr lang="en-US" altLang="zh-TW" sz="1600" dirty="0"/>
              <a:t>5 </a:t>
            </a:r>
            <a:r>
              <a:rPr lang="zh-TW" altLang="en-US" sz="1600" dirty="0"/>
              <a:t>月 </a:t>
            </a:r>
            <a:r>
              <a:rPr lang="en-US" altLang="zh-TW" sz="1600" dirty="0"/>
              <a:t>16 </a:t>
            </a:r>
            <a:r>
              <a:rPr lang="zh-TW" altLang="en-US" sz="1600" dirty="0"/>
              <a:t>日</a:t>
            </a:r>
          </a:p>
        </p:txBody>
      </p:sp>
      <p:pic>
        <p:nvPicPr>
          <p:cNvPr id="9" name="Picture 2" descr="D:\! Eric Lo\zOther\!    160516 高雲峰\160516 高雲峰 Photo Original\PAS_3337.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41204">
            <a:off x="2241493" y="3722971"/>
            <a:ext cx="4745360" cy="315176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5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文字方塊 2"/>
          <p:cNvSpPr txBox="1"/>
          <p:nvPr/>
        </p:nvSpPr>
        <p:spPr>
          <a:xfrm>
            <a:off x="1179983" y="404664"/>
            <a:ext cx="6784037" cy="1200329"/>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TW" altLang="en-US" sz="2800" b="1" smtClean="0">
                <a:ln w="11430"/>
                <a:solidFill>
                  <a:schemeClr val="accent6"/>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rPr>
              <a:t>专业讲座系列：讲座一</a:t>
            </a:r>
            <a:endParaRPr lang="en-US" altLang="zh-TW" sz="2800" b="1" dirty="0" smtClean="0">
              <a:ln w="11430"/>
              <a:solidFill>
                <a:schemeClr val="accent6"/>
              </a:soli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endParaRPr>
          </a:p>
          <a:p>
            <a:pPr algn="ctr"/>
            <a:r>
              <a:rPr lang="en-US" altLang="zh-TW"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cs typeface="+mj-cs"/>
              </a:rPr>
              <a:t>STEAM </a:t>
            </a:r>
            <a:r>
              <a:rPr lang="zh-TW" altLang="en-US" sz="44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cs typeface="+mj-cs"/>
              </a:rPr>
              <a:t>教育的理念与实践</a:t>
            </a:r>
            <a:endParaRPr lang="zh-HK" alt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anose="020B0604030504040204" pitchFamily="34" charset="-120"/>
              <a:ea typeface="微軟正黑體" panose="020B0604030504040204" pitchFamily="34" charset="-120"/>
              <a:cs typeface="+mj-cs"/>
            </a:endParaRPr>
          </a:p>
        </p:txBody>
      </p:sp>
      <p:sp>
        <p:nvSpPr>
          <p:cNvPr id="28" name="文字方塊 27"/>
          <p:cNvSpPr txBox="1"/>
          <p:nvPr/>
        </p:nvSpPr>
        <p:spPr>
          <a:xfrm>
            <a:off x="1607087" y="1791980"/>
            <a:ext cx="5929828" cy="954107"/>
          </a:xfrm>
          <a:prstGeom prst="rect">
            <a:avLst/>
          </a:prstGeom>
          <a:noFill/>
        </p:spPr>
        <p:txBody>
          <a:bodyPr wrap="none" rtlCol="0">
            <a:spAutoFit/>
          </a:bodyPr>
          <a:lstStyle/>
          <a:p>
            <a:pPr algn="ctr"/>
            <a:r>
              <a:rPr lang="zh-TW" altLang="en-US" sz="2800" b="1" smtClean="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rPr>
              <a:t>清华大学航天航空学院群体创新空间</a:t>
            </a:r>
            <a:endParaRPr lang="en-US" altLang="zh-TW" sz="2800" b="1" dirty="0" smtClean="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endParaRPr>
          </a:p>
          <a:p>
            <a:pPr algn="ctr"/>
            <a:r>
              <a:rPr lang="en-US" altLang="zh-TW" sz="2800" b="1" dirty="0" smtClean="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rPr>
              <a:t>(</a:t>
            </a:r>
            <a:r>
              <a:rPr lang="en-US" altLang="zh-TW" sz="2800" b="1" dirty="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rPr>
              <a:t>Group Innovation Space</a:t>
            </a:r>
            <a:r>
              <a:rPr lang="en-US" altLang="zh-TW" sz="2800" b="1" dirty="0" smtClean="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rPr>
              <a:t>)</a:t>
            </a:r>
            <a:endParaRPr lang="zh-HK" altLang="en-US" sz="2800" b="1" dirty="0">
              <a:solidFill>
                <a:srgbClr val="0070C0"/>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endParaRPr>
          </a:p>
        </p:txBody>
      </p:sp>
      <p:sp>
        <p:nvSpPr>
          <p:cNvPr id="29" name="文字方塊 28"/>
          <p:cNvSpPr txBox="1"/>
          <p:nvPr/>
        </p:nvSpPr>
        <p:spPr>
          <a:xfrm>
            <a:off x="3197266" y="3009146"/>
            <a:ext cx="2749471" cy="707886"/>
          </a:xfrm>
          <a:prstGeom prst="rect">
            <a:avLst/>
          </a:prstGeom>
          <a:noFill/>
        </p:spPr>
        <p:txBody>
          <a:bodyPr wrap="none" rtlCol="0">
            <a:spAutoFit/>
          </a:bodyPr>
          <a:lstStyle/>
          <a:p>
            <a:pPr algn="ctr"/>
            <a:r>
              <a:rPr lang="zh-TW" altLang="en-US" sz="4000" b="1" smtClean="0">
                <a:solidFill>
                  <a:srgbClr val="00B0F0"/>
                </a:solidFill>
                <a:effectLst>
                  <a:glow rad="101600">
                    <a:schemeClr val="bg1">
                      <a:alpha val="60000"/>
                    </a:schemeClr>
                  </a:glow>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rPr>
              <a:t>高云峰教授</a:t>
            </a:r>
            <a:endParaRPr lang="zh-HK" altLang="en-US" sz="4000" b="1" dirty="0">
              <a:solidFill>
                <a:srgbClr val="00B0F0"/>
              </a:solidFill>
              <a:effectLst>
                <a:glow rad="101600">
                  <a:schemeClr val="bg1">
                    <a:alpha val="60000"/>
                  </a:schemeClr>
                </a:glow>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4341447"/>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57620315"/>
              </p:ext>
            </p:extLst>
          </p:nvPr>
        </p:nvGraphicFramePr>
        <p:xfrm>
          <a:off x="-612576" y="-243408"/>
          <a:ext cx="10116616" cy="7977700"/>
        </p:xfrm>
        <a:graphic>
          <a:graphicData uri="http://schemas.openxmlformats.org/drawingml/2006/table">
            <a:tbl>
              <a:tblPr firstRow="1" bandRow="1">
                <a:tableStyleId>{BDBED569-4797-4DF1-A0F4-6AAB3CD982D8}</a:tableStyleId>
              </a:tblPr>
              <a:tblGrid>
                <a:gridCol w="5832648"/>
                <a:gridCol w="4283968"/>
              </a:tblGrid>
              <a:tr h="7977700">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bl>
          </a:graphicData>
        </a:graphic>
      </p:graphicFrame>
      <p:sp>
        <p:nvSpPr>
          <p:cNvPr id="3" name="文字方塊 2"/>
          <p:cNvSpPr txBox="1"/>
          <p:nvPr/>
        </p:nvSpPr>
        <p:spPr>
          <a:xfrm>
            <a:off x="393660" y="823932"/>
            <a:ext cx="4466372" cy="2292935"/>
          </a:xfrm>
          <a:prstGeom prst="rect">
            <a:avLst/>
          </a:prstGeom>
          <a:noFill/>
        </p:spPr>
        <p:txBody>
          <a:bodyPr wrap="square" rtlCol="0">
            <a:spAutoFit/>
          </a:bodyPr>
          <a:lstStyle/>
          <a:p>
            <a:pPr algn="just">
              <a:spcBef>
                <a:spcPts val="600"/>
              </a:spcBef>
            </a:pPr>
            <a:r>
              <a:rPr lang="zh-CN" altLang="zh-CN" sz="1600" b="1" dirty="0" smtClean="0">
                <a:solidFill>
                  <a:srgbClr val="FF0000"/>
                </a:solidFill>
                <a:latin typeface="微軟正黑體" panose="020B0604030504040204" pitchFamily="34" charset="-120"/>
                <a:ea typeface="微軟正黑體" panose="020B0604030504040204" pitchFamily="34" charset="-120"/>
              </a:rPr>
              <a:t>第一</a:t>
            </a:r>
            <a:r>
              <a:rPr lang="zh-CN" altLang="zh-CN" sz="1600" b="1" dirty="0">
                <a:solidFill>
                  <a:srgbClr val="FF0000"/>
                </a:solidFill>
                <a:latin typeface="微軟正黑體" panose="020B0604030504040204" pitchFamily="34" charset="-120"/>
                <a:ea typeface="微軟正黑體" panose="020B0604030504040204" pitchFamily="34" charset="-120"/>
              </a:rPr>
              <a:t>步：开设标准化入门课</a:t>
            </a:r>
            <a:r>
              <a:rPr lang="zh-CN" altLang="zh-CN" sz="1600" b="1" dirty="0" smtClean="0">
                <a:solidFill>
                  <a:srgbClr val="FF0000"/>
                </a:solidFill>
                <a:latin typeface="微軟正黑體" panose="020B0604030504040204" pitchFamily="34" charset="-120"/>
                <a:ea typeface="微軟正黑體" panose="020B0604030504040204" pitchFamily="34" charset="-120"/>
              </a:rPr>
              <a:t>程</a:t>
            </a:r>
            <a:endParaRPr lang="en-US" altLang="zh-CN" sz="1600" b="1" dirty="0" smtClean="0">
              <a:solidFill>
                <a:srgbClr val="FF0000"/>
              </a:solidFill>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solidFill>
                  <a:srgbClr val="FF0000"/>
                </a:solidFill>
                <a:latin typeface="微軟正黑體" panose="020B0604030504040204" pitchFamily="34" charset="-120"/>
                <a:ea typeface="微軟正黑體" panose="020B0604030504040204" pitchFamily="34" charset="-120"/>
              </a:rPr>
              <a:t>提高效率</a:t>
            </a:r>
            <a:r>
              <a:rPr lang="zh-CN" altLang="zh-CN" sz="1400" dirty="0" smtClean="0">
                <a:latin typeface="微軟正黑體" panose="020B0604030504040204" pitchFamily="34" charset="-120"/>
                <a:ea typeface="微軟正黑體" panose="020B0604030504040204" pitchFamily="34" charset="-120"/>
              </a:rPr>
              <a:t>，让学生从传统的加工设备迁移到数字化设备中来，体验数字化设备带来的效率和试错方便等好处，让学生将主要精力集中在</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设计</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上，而不是之前的</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加工过程</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solidFill>
                  <a:srgbClr val="FF0000"/>
                </a:solidFill>
                <a:latin typeface="微軟正黑體" panose="020B0604030504040204" pitchFamily="34" charset="-120"/>
                <a:ea typeface="微軟正黑體" panose="020B0604030504040204" pitchFamily="34" charset="-120"/>
              </a:rPr>
              <a:t>降低</a:t>
            </a:r>
            <a:r>
              <a:rPr lang="zh-CN" altLang="zh-CN" sz="1400" dirty="0">
                <a:solidFill>
                  <a:srgbClr val="FF0000"/>
                </a:solidFill>
                <a:latin typeface="微軟正黑體" panose="020B0604030504040204" pitchFamily="34" charset="-120"/>
                <a:ea typeface="微軟正黑體" panose="020B0604030504040204" pitchFamily="34" charset="-120"/>
              </a:rPr>
              <a:t>门槛</a:t>
            </a:r>
            <a:r>
              <a:rPr lang="zh-CN" altLang="zh-CN" sz="1400" dirty="0">
                <a:latin typeface="微軟正黑體" panose="020B0604030504040204" pitchFamily="34" charset="-120"/>
                <a:ea typeface="微軟正黑體" panose="020B0604030504040204" pitchFamily="34" charset="-120"/>
              </a:rPr>
              <a:t>，采用一</a:t>
            </a:r>
            <a:r>
              <a:rPr lang="zh-CN" altLang="zh-CN" sz="1400" dirty="0" smtClean="0">
                <a:latin typeface="微軟正黑體" panose="020B0604030504040204" pitchFamily="34" charset="-120"/>
                <a:ea typeface="微軟正黑體" panose="020B0604030504040204" pitchFamily="34" charset="-120"/>
              </a:rPr>
              <a:t>种</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降维</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设</a:t>
            </a:r>
            <a:r>
              <a:rPr lang="zh-CN" altLang="zh-CN" sz="1400" dirty="0">
                <a:latin typeface="微軟正黑體" panose="020B0604030504040204" pitchFamily="34" charset="-120"/>
                <a:ea typeface="微軟正黑體" panose="020B0604030504040204" pitchFamily="34" charset="-120"/>
              </a:rPr>
              <a:t>计的思想，用二维方式模拟三维作品，做到男女基本无差别</a:t>
            </a:r>
            <a:r>
              <a:rPr lang="zh-CN" altLang="zh-CN" sz="1400" dirty="0" smtClean="0">
                <a:latin typeface="微軟正黑體" panose="020B0604030504040204" pitchFamily="34" charset="-120"/>
                <a:ea typeface="微軟正黑體" panose="020B0604030504040204" pitchFamily="34" charset="-120"/>
              </a:rPr>
              <a:t>；</a:t>
            </a:r>
            <a:endParaRPr lang="en-US" altLang="zh-CN" sz="1400" dirty="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solidFill>
                  <a:srgbClr val="FF0000"/>
                </a:solidFill>
                <a:latin typeface="微軟正黑體" panose="020B0604030504040204" pitchFamily="34" charset="-120"/>
                <a:ea typeface="微軟正黑體" panose="020B0604030504040204" pitchFamily="34" charset="-120"/>
              </a:rPr>
              <a:t>学</a:t>
            </a:r>
            <a:r>
              <a:rPr lang="zh-CN" altLang="zh-CN" sz="1400" dirty="0">
                <a:solidFill>
                  <a:srgbClr val="FF0000"/>
                </a:solidFill>
                <a:latin typeface="微軟正黑體" panose="020B0604030504040204" pitchFamily="34" charset="-120"/>
                <a:ea typeface="微軟正黑體" panose="020B0604030504040204" pitchFamily="34" charset="-120"/>
              </a:rPr>
              <a:t>科融合</a:t>
            </a:r>
            <a:r>
              <a:rPr lang="zh-CN" altLang="zh-CN" sz="1400" dirty="0">
                <a:latin typeface="微軟正黑體" panose="020B0604030504040204" pitchFamily="34" charset="-120"/>
                <a:ea typeface="微軟正黑體" panose="020B0604030504040204" pitchFamily="34" charset="-120"/>
              </a:rPr>
              <a:t>，在入门课程中就将基础的数学、科学知识融入课程，可以培养学生良好的</a:t>
            </a:r>
            <a:r>
              <a:rPr lang="en-US" altLang="zh-CN" sz="1400" dirty="0">
                <a:latin typeface="微軟正黑體" panose="020B0604030504040204" pitchFamily="34" charset="-120"/>
                <a:ea typeface="微軟正黑體" panose="020B0604030504040204" pitchFamily="34" charset="-120"/>
              </a:rPr>
              <a:t>STEM</a:t>
            </a:r>
            <a:r>
              <a:rPr lang="zh-CN" altLang="zh-CN" sz="1400" dirty="0">
                <a:latin typeface="微軟正黑體" panose="020B0604030504040204" pitchFamily="34" charset="-120"/>
                <a:ea typeface="微軟正黑體" panose="020B0604030504040204" pitchFamily="34" charset="-120"/>
              </a:rPr>
              <a:t>素养和学习习惯。</a:t>
            </a:r>
          </a:p>
        </p:txBody>
      </p:sp>
      <p:sp>
        <p:nvSpPr>
          <p:cNvPr id="26" name="標題 1"/>
          <p:cNvSpPr>
            <a:spLocks noGrp="1"/>
          </p:cNvSpPr>
          <p:nvPr>
            <p:ph type="title"/>
          </p:nvPr>
        </p:nvSpPr>
        <p:spPr>
          <a:xfrm>
            <a:off x="86816" y="-243408"/>
            <a:ext cx="8229600" cy="1143000"/>
          </a:xfrm>
        </p:spPr>
        <p:txBody>
          <a:bodyPr>
            <a:normAutofit/>
          </a:bodyPr>
          <a:lstStyle/>
          <a:p>
            <a:pPr algn="l" fontAlgn="t"/>
            <a:r>
              <a:rPr lang="zh-TW" altLang="en-US" sz="2800" dirty="0" smtClean="0">
                <a:effectLst/>
              </a:rPr>
              <a:t>学校借助创客教育培养学生</a:t>
            </a:r>
            <a:r>
              <a:rPr lang="en-US" altLang="zh-TW" sz="2800" dirty="0" smtClean="0">
                <a:effectLst/>
              </a:rPr>
              <a:t>STEM</a:t>
            </a:r>
            <a:r>
              <a:rPr lang="zh-TW" altLang="en-US" sz="2800" dirty="0" smtClean="0">
                <a:effectLst/>
              </a:rPr>
              <a:t>素养的步骤</a:t>
            </a:r>
            <a:endParaRPr lang="en-US" altLang="en-US" sz="2800" b="0" dirty="0">
              <a:effectLst/>
            </a:endParaRPr>
          </a:p>
        </p:txBody>
      </p:sp>
      <p:sp>
        <p:nvSpPr>
          <p:cNvPr id="27" name="文字方塊 26"/>
          <p:cNvSpPr txBox="1"/>
          <p:nvPr/>
        </p:nvSpPr>
        <p:spPr>
          <a:xfrm>
            <a:off x="393660" y="3429000"/>
            <a:ext cx="4466372" cy="2646878"/>
          </a:xfrm>
          <a:prstGeom prst="rect">
            <a:avLst/>
          </a:prstGeom>
          <a:noFill/>
        </p:spPr>
        <p:txBody>
          <a:bodyPr wrap="square" rtlCol="0">
            <a:spAutoFit/>
          </a:bodyPr>
          <a:lstStyle/>
          <a:p>
            <a:pPr algn="just">
              <a:spcBef>
                <a:spcPts val="600"/>
              </a:spcBef>
            </a:pPr>
            <a:r>
              <a:rPr lang="zh-CN" altLang="zh-CN" sz="1600" b="1" dirty="0" smtClean="0">
                <a:solidFill>
                  <a:srgbClr val="FF0000"/>
                </a:solidFill>
                <a:latin typeface="微軟正黑體" panose="020B0604030504040204" pitchFamily="34" charset="-120"/>
                <a:ea typeface="微軟正黑體" panose="020B0604030504040204" pitchFamily="34" charset="-120"/>
              </a:rPr>
              <a:t>第二步：开设创客三件套为核心的创客课程体系</a:t>
            </a:r>
            <a:endParaRPr lang="en-US" altLang="zh-CN" sz="1600" dirty="0" smtClean="0">
              <a:solidFill>
                <a:srgbClr val="FF0000"/>
              </a:solidFill>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开设创客三件套</a:t>
            </a:r>
            <a:r>
              <a:rPr lang="zh-CN" altLang="en-US"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激光切割机</a:t>
            </a:r>
            <a:r>
              <a:rPr lang="zh-CN" altLang="en-US" sz="1400" dirty="0" smtClean="0">
                <a:latin typeface="微軟正黑體" panose="020B0604030504040204" pitchFamily="34" charset="-120"/>
                <a:ea typeface="微軟正黑體" panose="020B0604030504040204" pitchFamily="34" charset="-120"/>
              </a:rPr>
              <a:t>、</a:t>
            </a:r>
            <a:r>
              <a:rPr lang="en-US" altLang="zh-CN" sz="1400" dirty="0" smtClean="0">
                <a:latin typeface="微軟正黑體" panose="020B0604030504040204" pitchFamily="34" charset="-120"/>
                <a:ea typeface="微軟正黑體" panose="020B0604030504040204" pitchFamily="34" charset="-120"/>
              </a:rPr>
              <a:t>3D</a:t>
            </a:r>
            <a:r>
              <a:rPr lang="zh-CN" altLang="zh-CN" sz="1400" dirty="0" smtClean="0">
                <a:latin typeface="微軟正黑體" panose="020B0604030504040204" pitchFamily="34" charset="-120"/>
                <a:ea typeface="微軟正黑體" panose="020B0604030504040204" pitchFamily="34" charset="-120"/>
              </a:rPr>
              <a:t>打印机</a:t>
            </a:r>
            <a:r>
              <a:rPr lang="zh-CN" altLang="en-US"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开源硬件</a:t>
            </a:r>
            <a:r>
              <a:rPr lang="zh-CN" altLang="en-US"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为核心的创客课程，</a:t>
            </a:r>
            <a:r>
              <a:rPr lang="zh-CN" altLang="en-US" sz="1400" dirty="0" smtClean="0">
                <a:latin typeface="微軟正黑體" panose="020B0604030504040204" pitchFamily="34" charset="-120"/>
                <a:ea typeface="微軟正黑體" panose="020B0604030504040204" pitchFamily="34" charset="-120"/>
              </a:rPr>
              <a:t>围绕</a:t>
            </a:r>
            <a:r>
              <a:rPr lang="en-US" altLang="zh-CN" sz="1400" dirty="0" smtClean="0">
                <a:latin typeface="微軟正黑體" panose="020B0604030504040204" pitchFamily="34" charset="-120"/>
                <a:ea typeface="微軟正黑體" panose="020B0604030504040204" pitchFamily="34" charset="-120"/>
              </a:rPr>
              <a:t>STEM</a:t>
            </a:r>
            <a:r>
              <a:rPr lang="zh-CN" altLang="en-US" sz="1400" dirty="0" smtClean="0">
                <a:latin typeface="微軟正黑體" panose="020B0604030504040204" pitchFamily="34" charset="-120"/>
                <a:ea typeface="微軟正黑體" panose="020B0604030504040204" pitchFamily="34" charset="-120"/>
              </a:rPr>
              <a:t>介绍如何利用现代化的工具和材料帮助学生探索问题、研究问题、最终解决问题。</a:t>
            </a:r>
            <a:endParaRPr lang="en-US" altLang="zh-CN" sz="1400" dirty="0" smtClean="0">
              <a:latin typeface="微軟正黑體" panose="020B0604030504040204" pitchFamily="34" charset="-120"/>
              <a:ea typeface="微軟正黑體" panose="020B0604030504040204" pitchFamily="34" charset="-12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rPr>
              <a:t>世上万物，总结起来由软件</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硬件组成，</a:t>
            </a:r>
            <a:r>
              <a:rPr lang="zh-CN" altLang="en-US" sz="1400" dirty="0" smtClean="0">
                <a:latin typeface="微軟正黑體" panose="020B0604030504040204" pitchFamily="34" charset="-120"/>
                <a:ea typeface="微軟正黑體" panose="020B0604030504040204" pitchFamily="34" charset="-120"/>
              </a:rPr>
              <a:t>即</a:t>
            </a:r>
            <a:r>
              <a:rPr lang="zh-CN" altLang="zh-CN" sz="1400" dirty="0" smtClean="0">
                <a:solidFill>
                  <a:srgbClr val="FF0000"/>
                </a:solidFill>
                <a:latin typeface="微軟正黑體" panose="020B0604030504040204" pitchFamily="34" charset="-120"/>
                <a:ea typeface="微軟正黑體" panose="020B0604030504040204" pitchFamily="34" charset="-120"/>
              </a:rPr>
              <a:t>结构单元</a:t>
            </a:r>
            <a:r>
              <a:rPr lang="en-US" altLang="zh-CN" sz="1400" dirty="0" smtClean="0">
                <a:solidFill>
                  <a:srgbClr val="FF0000"/>
                </a:solidFill>
                <a:latin typeface="微軟正黑體" panose="020B0604030504040204" pitchFamily="34" charset="-120"/>
                <a:ea typeface="微軟正黑體" panose="020B0604030504040204" pitchFamily="34" charset="-120"/>
              </a:rPr>
              <a:t>+</a:t>
            </a:r>
            <a:r>
              <a:rPr lang="zh-CN" altLang="zh-CN" sz="1400" dirty="0" smtClean="0">
                <a:solidFill>
                  <a:srgbClr val="FF0000"/>
                </a:solidFill>
                <a:latin typeface="微軟正黑體" panose="020B0604030504040204" pitchFamily="34" charset="-120"/>
                <a:ea typeface="微軟正黑體" panose="020B0604030504040204" pitchFamily="34" charset="-120"/>
              </a:rPr>
              <a:t>逻辑单元</a:t>
            </a:r>
            <a:r>
              <a:rPr lang="zh-CN" altLang="zh-CN" sz="1400" dirty="0" smtClean="0">
                <a:latin typeface="微軟正黑體" panose="020B0604030504040204" pitchFamily="34" charset="-120"/>
                <a:ea typeface="微軟正黑體" panose="020B0604030504040204" pitchFamily="34" charset="-120"/>
              </a:rPr>
              <a:t>。激光切割机和</a:t>
            </a:r>
            <a:r>
              <a:rPr lang="en-US" altLang="zh-CN" sz="1400" dirty="0" smtClean="0">
                <a:latin typeface="微軟正黑體" panose="020B0604030504040204" pitchFamily="34" charset="-120"/>
                <a:ea typeface="微軟正黑體" panose="020B0604030504040204" pitchFamily="34" charset="-120"/>
              </a:rPr>
              <a:t>3D</a:t>
            </a:r>
            <a:r>
              <a:rPr lang="zh-CN" altLang="zh-CN" sz="1400" dirty="0" smtClean="0">
                <a:latin typeface="微軟正黑體" panose="020B0604030504040204" pitchFamily="34" charset="-120"/>
                <a:ea typeface="微軟正黑體" panose="020B0604030504040204" pitchFamily="34" charset="-120"/>
              </a:rPr>
              <a:t>打印机可以实现结构功能，开源硬件可以实现逻辑单元功能，这也就是为什么这三种设备就具备了</a:t>
            </a:r>
            <a:r>
              <a:rPr lang="en-US" altLang="zh-CN" sz="1400" dirty="0" smtClean="0">
                <a:latin typeface="微軟正黑體" panose="020B0604030504040204" pitchFamily="34" charset="-120"/>
                <a:ea typeface="微軟正黑體" panose="020B0604030504040204" pitchFamily="34" charset="-120"/>
              </a:rPr>
              <a:t>"</a:t>
            </a:r>
            <a:r>
              <a:rPr lang="zh-CN" altLang="en-US" sz="1400" dirty="0" smtClean="0">
                <a:latin typeface="微軟正黑體" panose="020B0604030504040204" pitchFamily="34" charset="-120"/>
                <a:ea typeface="微軟正黑體" panose="020B0604030504040204" pitchFamily="34" charset="-120"/>
              </a:rPr>
              <a:t>制</a:t>
            </a:r>
            <a:r>
              <a:rPr lang="zh-CN" altLang="zh-CN" sz="1400" dirty="0" smtClean="0">
                <a:latin typeface="微軟正黑體" panose="020B0604030504040204" pitchFamily="34" charset="-120"/>
                <a:ea typeface="微軟正黑體" panose="020B0604030504040204" pitchFamily="34" charset="-120"/>
              </a:rPr>
              <a:t>造万物</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的理论可能。</a:t>
            </a:r>
            <a:r>
              <a:rPr lang="zh-CN" altLang="en-US" sz="1400" dirty="0" smtClean="0">
                <a:latin typeface="微軟正黑體" panose="020B0604030504040204" pitchFamily="34" charset="-120"/>
                <a:ea typeface="微軟正黑體" panose="020B0604030504040204" pitchFamily="34" charset="-120"/>
              </a:rPr>
              <a:t>当然这</a:t>
            </a:r>
            <a:r>
              <a:rPr lang="zh-CN" altLang="zh-CN" sz="1400" dirty="0" smtClean="0">
                <a:latin typeface="微軟正黑體" panose="020B0604030504040204" pitchFamily="34" charset="-120"/>
                <a:ea typeface="微軟正黑體" panose="020B0604030504040204" pitchFamily="34" charset="-120"/>
              </a:rPr>
              <a:t>是一种形象的说法，实际实验室里造的是</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原型</a:t>
            </a:r>
            <a:r>
              <a:rPr lang="en-US" altLang="zh-CN" sz="1400" dirty="0" smtClean="0">
                <a:latin typeface="微軟正黑體" panose="020B0604030504040204" pitchFamily="34" charset="-120"/>
                <a:ea typeface="微軟正黑體" panose="020B0604030504040204" pitchFamily="34" charset="-120"/>
              </a:rPr>
              <a:t>"</a:t>
            </a:r>
            <a:r>
              <a:rPr lang="zh-CN" altLang="zh-CN" sz="1400" dirty="0" smtClean="0">
                <a:latin typeface="微軟正黑體" panose="020B0604030504040204" pitchFamily="34" charset="-120"/>
                <a:ea typeface="微軟正黑體" panose="020B0604030504040204" pitchFamily="34" charset="-120"/>
              </a:rPr>
              <a:t>，真正的产品涉及很多工艺，很多流程，还是需要工厂生产。</a:t>
            </a:r>
            <a:endParaRPr lang="zh-CN" altLang="zh-CN" sz="1400" dirty="0">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5508104" y="2938000"/>
            <a:ext cx="3312368" cy="3431709"/>
          </a:xfrm>
          <a:prstGeom prst="rect">
            <a:avLst/>
          </a:prstGeom>
          <a:noFill/>
        </p:spPr>
        <p:txBody>
          <a:bodyPr wrap="square" rtlCol="0">
            <a:spAutoFit/>
          </a:bodyPr>
          <a:lstStyle/>
          <a:p>
            <a:pPr algn="just">
              <a:spcBef>
                <a:spcPts val="600"/>
              </a:spcBef>
            </a:pPr>
            <a:r>
              <a:rPr lang="en-US" altLang="zh-CN" sz="16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 </a:t>
            </a:r>
            <a:r>
              <a:rPr lang="zh-CN" altLang="zh-CN" sz="1600" b="1"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第三步：开设大型实景项目</a:t>
            </a:r>
            <a:endParaRPr lang="en-US" altLang="zh-CN" sz="1600" dirty="0" smtClean="0">
              <a:latin typeface="微軟正黑體" panose="020B0604030504040204" pitchFamily="34" charset="-120"/>
              <a:ea typeface="微軟正黑體" panose="020B0604030504040204" pitchFamily="34" charset="-120"/>
              <a:cs typeface="Times New Roman" pitchFamily="18" charset="0"/>
            </a:endParaRPr>
          </a:p>
          <a:p>
            <a:pPr algn="just">
              <a:spcBef>
                <a:spcPts val="600"/>
              </a:spcBef>
            </a:pPr>
            <a:r>
              <a:rPr lang="zh-CN" altLang="zh-CN" sz="1400" dirty="0" smtClean="0">
                <a:latin typeface="微軟正黑體" panose="020B0604030504040204" pitchFamily="34" charset="-120"/>
                <a:ea typeface="微軟正黑體" panose="020B0604030504040204" pitchFamily="34" charset="-120"/>
                <a:cs typeface="Times New Roman" pitchFamily="18" charset="0"/>
              </a:rPr>
              <a:t>这里强调的一个是</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大型</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en-US"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一个是</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实景</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。实景中遇到的问题远超过课</a:t>
            </a:r>
            <a:r>
              <a:rPr lang="zh-CN" altLang="en-US" sz="1400" dirty="0" smtClean="0">
                <a:latin typeface="微軟正黑體" panose="020B0604030504040204" pitchFamily="34" charset="-120"/>
                <a:ea typeface="微軟正黑體" panose="020B0604030504040204" pitchFamily="34" charset="-120"/>
                <a:cs typeface="Times New Roman" pitchFamily="18" charset="0"/>
              </a:rPr>
              <a:t>堂中</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的题目，每一个实景问题都是综合性的，需要跨学科知识才能解决的；而大型活动并非是小活动的比例放大版，它会衍生出无数新的问题，并对于知识的融合有巨大贯通作用，而且，有一定体量或者环节的问题必定会涉及到</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E</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（工程）的问题，我们特别强调以</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E</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为核心的综合实践，在</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STEM</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里面，</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E</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是一个提纲挈领的作用，凡涉及到工程问题，那必定包含其他技术、科学和数学方面的问题，但反过来却未必。所以我们把对于</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E</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的学习和实践放在第三阶段</a:t>
            </a:r>
            <a:r>
              <a:rPr lang="zh-CN" altLang="en-US" sz="1400" dirty="0" smtClean="0">
                <a:latin typeface="微軟正黑體" panose="020B0604030504040204" pitchFamily="34" charset="-120"/>
                <a:ea typeface="微軟正黑體" panose="020B0604030504040204" pitchFamily="34" charset="-120"/>
                <a:cs typeface="Times New Roman" pitchFamily="18" charset="0"/>
              </a:rPr>
              <a:t>。</a:t>
            </a:r>
            <a:endParaRPr lang="zh-CN" altLang="zh-CN" sz="1400" dirty="0">
              <a:latin typeface="微軟正黑體" panose="020B0604030504040204" pitchFamily="34" charset="-120"/>
              <a:ea typeface="微軟正黑體" panose="020B0604030504040204" pitchFamily="34" charset="-120"/>
            </a:endParaRPr>
          </a:p>
        </p:txBody>
      </p:sp>
      <p:pic>
        <p:nvPicPr>
          <p:cNvPr id="2" name="iNyg_bTQndM?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5625498" y="643838"/>
            <a:ext cx="3048400" cy="1710373"/>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8" name="文字方塊 7"/>
          <p:cNvSpPr txBox="1"/>
          <p:nvPr/>
        </p:nvSpPr>
        <p:spPr>
          <a:xfrm>
            <a:off x="5655800" y="2405326"/>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https://youtu.be/iNyg_bTQndM</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780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31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460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childTnLst>
                                </p:cTn>
                              </p:par>
                              <p:par>
                                <p:cTn id="14" presetID="22" presetClass="entr" presetSubtype="1" fill="hold" nodeType="withEffect">
                                  <p:stCondLst>
                                    <p:cond delay="180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4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22806569"/>
              </p:ext>
            </p:extLst>
          </p:nvPr>
        </p:nvGraphicFramePr>
        <p:xfrm>
          <a:off x="-324544" y="-315416"/>
          <a:ext cx="9577064" cy="8572803"/>
        </p:xfrm>
        <a:graphic>
          <a:graphicData uri="http://schemas.openxmlformats.org/drawingml/2006/table">
            <a:tbl>
              <a:tblPr firstRow="1" bandRow="1">
                <a:tableStyleId>{BDBED569-4797-4DF1-A0F4-6AAB3CD982D8}</a:tableStyleId>
              </a:tblPr>
              <a:tblGrid>
                <a:gridCol w="2712144"/>
                <a:gridCol w="1892300"/>
                <a:gridCol w="2349500"/>
                <a:gridCol w="2623120"/>
              </a:tblGrid>
              <a:tr h="5040560">
                <a:tc gridSpan="4">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hMerge="1">
                  <a:txBody>
                    <a:bodyPr/>
                    <a:lstStyle/>
                    <a:p>
                      <a:endParaRPr lang="en-US"/>
                    </a:p>
                  </a:txBody>
                  <a:tcPr/>
                </a:tc>
                <a:tc hMerge="1">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c hMerge="1">
                  <a:txBody>
                    <a:bodyPr/>
                    <a:lstStyle/>
                    <a:p>
                      <a:endParaRPr lang="en-US"/>
                    </a:p>
                  </a:txBody>
                  <a:tcPr/>
                </a:tc>
              </a:tr>
              <a:tr h="3532243">
                <a:tc>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en-US" sz="1800" b="0" dirty="0">
                        <a:latin typeface="微軟正黑體" panose="020B0604030504040204" pitchFamily="34" charset="-120"/>
                        <a:ea typeface="微軟正黑體" panose="020B0604030504040204" pitchFamily="34" charset="-120"/>
                      </a:endParaRPr>
                    </a:p>
                  </a:txBody>
                  <a:tcPr/>
                </a:tc>
                <a:tc>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sp>
        <p:nvSpPr>
          <p:cNvPr id="25" name="文字方塊 24"/>
          <p:cNvSpPr txBox="1"/>
          <p:nvPr/>
        </p:nvSpPr>
        <p:spPr>
          <a:xfrm>
            <a:off x="121051" y="1708458"/>
            <a:ext cx="2074686" cy="1754326"/>
          </a:xfrm>
          <a:prstGeom prst="rect">
            <a:avLst/>
          </a:prstGeom>
          <a:noFill/>
        </p:spPr>
        <p:txBody>
          <a:bodyPr wrap="square" rtlCol="0">
            <a:spAutoFit/>
          </a:bodyPr>
          <a:lstStyle/>
          <a:p>
            <a:r>
              <a:rPr lang="zh-CN" altLang="en-US" dirty="0">
                <a:latin typeface="微軟正黑體" panose="020B0604030504040204" pitchFamily="34" charset="-120"/>
                <a:ea typeface="微軟正黑體" panose="020B0604030504040204" pitchFamily="34" charset="-120"/>
              </a:rPr>
              <a:t>我曾经指导学生用一部手机吊起了重</a:t>
            </a:r>
            <a:r>
              <a:rPr lang="zh-CN" altLang="en-US" dirty="0" smtClean="0">
                <a:latin typeface="微軟正黑體" panose="020B0604030504040204" pitchFamily="34" charset="-120"/>
                <a:ea typeface="微軟正黑體" panose="020B0604030504040204" pitchFamily="34" charset="-120"/>
              </a:rPr>
              <a:t>达</a:t>
            </a:r>
            <a:r>
              <a:rPr lang="en-US" altLang="zh-CN" dirty="0" smtClean="0">
                <a:latin typeface="微軟正黑體" panose="020B0604030504040204" pitchFamily="34" charset="-120"/>
                <a:ea typeface="微軟正黑體" panose="020B0604030504040204" pitchFamily="34" charset="-120"/>
              </a:rPr>
              <a:t>60</a:t>
            </a:r>
            <a:r>
              <a:rPr lang="zh-CN" altLang="en-US" dirty="0">
                <a:latin typeface="微軟正黑體" panose="020B0604030504040204" pitchFamily="34" charset="-120"/>
                <a:ea typeface="微軟正黑體" panose="020B0604030504040204" pitchFamily="34" charset="-120"/>
              </a:rPr>
              <a:t>公斤的</a:t>
            </a:r>
            <a:r>
              <a:rPr lang="zh-CN" altLang="en-US" dirty="0" smtClean="0">
                <a:latin typeface="微軟正黑體" panose="020B0604030504040204" pitchFamily="34" charset="-120"/>
                <a:ea typeface="微軟正黑體" panose="020B0604030504040204" pitchFamily="34" charset="-120"/>
              </a:rPr>
              <a:t>冰箱</a:t>
            </a:r>
            <a:r>
              <a:rPr lang="zh-TW" altLang="en-US" dirty="0" smtClean="0">
                <a:latin typeface="微軟正黑體" panose="020B0604030504040204" pitchFamily="34" charset="-120"/>
                <a:ea typeface="微軟正黑體" panose="020B0604030504040204" pitchFamily="34" charset="-120"/>
              </a:rPr>
              <a:t>。</a:t>
            </a:r>
            <a:endParaRPr lang="en-US" altLang="zh-CN" dirty="0" smtClean="0">
              <a:latin typeface="微軟正黑體" panose="020B0604030504040204" pitchFamily="34" charset="-120"/>
              <a:ea typeface="微軟正黑體" panose="020B0604030504040204" pitchFamily="34" charset="-120"/>
            </a:endParaRPr>
          </a:p>
          <a:p>
            <a:endParaRPr lang="en-US" altLang="zh-CN" dirty="0">
              <a:latin typeface="微軟正黑體" panose="020B0604030504040204" pitchFamily="34" charset="-120"/>
              <a:ea typeface="微軟正黑體" panose="020B0604030504040204" pitchFamily="34" charset="-120"/>
            </a:endParaRPr>
          </a:p>
          <a:p>
            <a:r>
              <a:rPr lang="zh-CN" altLang="en-US" dirty="0" smtClean="0">
                <a:latin typeface="微軟正黑體" panose="020B0604030504040204" pitchFamily="34" charset="-120"/>
                <a:ea typeface="微軟正黑體" panose="020B0604030504040204" pitchFamily="34" charset="-120"/>
              </a:rPr>
              <a:t>这</a:t>
            </a:r>
            <a:r>
              <a:rPr lang="zh-CN" altLang="en-US" dirty="0">
                <a:latin typeface="微軟正黑體" panose="020B0604030504040204" pitchFamily="34" charset="-120"/>
                <a:ea typeface="微軟正黑體" panose="020B0604030504040204" pitchFamily="34" charset="-120"/>
              </a:rPr>
              <a:t>个视频在网上其播放量达到</a:t>
            </a:r>
            <a:r>
              <a:rPr lang="zh-CN" altLang="en-US" dirty="0">
                <a:solidFill>
                  <a:srgbClr val="FF0000"/>
                </a:solidFill>
                <a:latin typeface="微軟正黑體" panose="020B0604030504040204" pitchFamily="34" charset="-120"/>
                <a:ea typeface="微軟正黑體" panose="020B0604030504040204" pitchFamily="34" charset="-120"/>
              </a:rPr>
              <a:t>上千</a:t>
            </a:r>
            <a:r>
              <a:rPr lang="zh-CN" altLang="en-US" dirty="0" smtClean="0">
                <a:solidFill>
                  <a:srgbClr val="FF0000"/>
                </a:solidFill>
                <a:latin typeface="微軟正黑體" panose="020B0604030504040204" pitchFamily="34" charset="-120"/>
                <a:ea typeface="微軟正黑體" panose="020B0604030504040204" pitchFamily="34" charset="-120"/>
              </a:rPr>
              <a:t>万</a:t>
            </a:r>
            <a:r>
              <a:rPr lang="zh-TW" altLang="en-US" dirty="0" smtClean="0">
                <a:latin typeface="微軟正黑體" panose="020B0604030504040204" pitchFamily="34" charset="-120"/>
                <a:ea typeface="微軟正黑體" panose="020B0604030504040204" pitchFamily="34" charset="-120"/>
              </a:rPr>
              <a:t>。</a:t>
            </a:r>
            <a:endParaRPr lang="zh-CN" altLang="en-US"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35496" y="-27384"/>
            <a:ext cx="8229600" cy="1143000"/>
          </a:xfrm>
        </p:spPr>
        <p:txBody>
          <a:bodyPr>
            <a:normAutofit/>
          </a:bodyPr>
          <a:lstStyle/>
          <a:p>
            <a:pPr algn="l" fontAlgn="t"/>
            <a:r>
              <a:rPr lang="zh-TW" altLang="en-US" sz="2800" dirty="0" smtClean="0">
                <a:effectLst/>
              </a:rPr>
              <a:t>真实情景案例</a:t>
            </a:r>
            <a:r>
              <a:rPr lang="en-US" altLang="zh-TW" sz="2800" dirty="0" smtClean="0">
                <a:effectLst/>
              </a:rPr>
              <a:t/>
            </a:r>
            <a:br>
              <a:rPr lang="en-US" altLang="zh-TW" sz="2800" dirty="0" smtClean="0">
                <a:effectLst/>
              </a:rPr>
            </a:br>
            <a:r>
              <a:rPr lang="zh-TW" altLang="en-US" sz="2800" dirty="0" smtClean="0">
                <a:effectLst/>
              </a:rPr>
              <a:t> </a:t>
            </a:r>
            <a:r>
              <a:rPr lang="en-US" altLang="zh-TW" sz="2800" dirty="0" smtClean="0">
                <a:effectLst/>
              </a:rPr>
              <a:t>- </a:t>
            </a:r>
            <a:r>
              <a:rPr lang="zh-TW" altLang="en-US" sz="2800" dirty="0" smtClean="0">
                <a:effectLst/>
              </a:rPr>
              <a:t>手机吊冰箱</a:t>
            </a:r>
            <a:endParaRPr lang="en-US" altLang="en-US" sz="2800" dirty="0">
              <a:effectLst/>
            </a:endParaRPr>
          </a:p>
        </p:txBody>
      </p:sp>
      <p:grpSp>
        <p:nvGrpSpPr>
          <p:cNvPr id="10" name="群組 9"/>
          <p:cNvGrpSpPr/>
          <p:nvPr/>
        </p:nvGrpSpPr>
        <p:grpSpPr>
          <a:xfrm>
            <a:off x="121050" y="4869160"/>
            <a:ext cx="2209533" cy="1733126"/>
            <a:chOff x="121050" y="4869160"/>
            <a:chExt cx="2209533" cy="1733126"/>
          </a:xfrm>
        </p:grpSpPr>
        <p:grpSp>
          <p:nvGrpSpPr>
            <p:cNvPr id="7" name="群組 6"/>
            <p:cNvGrpSpPr/>
            <p:nvPr/>
          </p:nvGrpSpPr>
          <p:grpSpPr>
            <a:xfrm>
              <a:off x="121050" y="4869160"/>
              <a:ext cx="2209533" cy="1733126"/>
              <a:chOff x="168542" y="3449669"/>
              <a:chExt cx="2209533" cy="1733126"/>
            </a:xfrm>
          </p:grpSpPr>
          <p:pic>
            <p:nvPicPr>
              <p:cNvPr id="28" name="图片 2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8542" y="3710477"/>
                <a:ext cx="2209533" cy="147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8"/>
              <p:cNvSpPr txBox="1">
                <a:spLocks noChangeArrowheads="1"/>
              </p:cNvSpPr>
              <p:nvPr/>
            </p:nvSpPr>
            <p:spPr bwMode="auto">
              <a:xfrm>
                <a:off x="407561" y="3462369"/>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dirty="0">
                    <a:solidFill>
                      <a:srgbClr val="FF0000"/>
                    </a:solidFill>
                    <a:latin typeface="微軟正黑體" panose="020B0604030504040204" pitchFamily="34" charset="-120"/>
                    <a:ea typeface="微軟正黑體" panose="020B0604030504040204" pitchFamily="34" charset="-120"/>
                  </a:rPr>
                  <a:t>S</a:t>
                </a:r>
                <a:endParaRPr lang="zh-CN" altLang="en-US" sz="1400" dirty="0">
                  <a:solidFill>
                    <a:srgbClr val="FF0000"/>
                  </a:solidFill>
                  <a:latin typeface="微軟正黑體" panose="020B0604030504040204" pitchFamily="34" charset="-120"/>
                  <a:ea typeface="微軟正黑體" panose="020B0604030504040204" pitchFamily="34" charset="-120"/>
                </a:endParaRPr>
              </a:p>
            </p:txBody>
          </p:sp>
          <p:sp>
            <p:nvSpPr>
              <p:cNvPr id="35" name="文本框 12"/>
              <p:cNvSpPr txBox="1">
                <a:spLocks noChangeArrowheads="1"/>
              </p:cNvSpPr>
              <p:nvPr/>
            </p:nvSpPr>
            <p:spPr bwMode="auto">
              <a:xfrm>
                <a:off x="574238" y="344966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dirty="0">
                    <a:solidFill>
                      <a:srgbClr val="0000FF"/>
                    </a:solidFill>
                    <a:latin typeface="微軟正黑體" panose="020B0604030504040204" pitchFamily="34" charset="-120"/>
                    <a:ea typeface="微軟正黑體" panose="020B0604030504040204" pitchFamily="34" charset="-120"/>
                  </a:rPr>
                  <a:t>科学原理</a:t>
                </a:r>
              </a:p>
            </p:txBody>
          </p:sp>
        </p:grpSp>
        <p:sp>
          <p:nvSpPr>
            <p:cNvPr id="36" name="文本框 13"/>
            <p:cNvSpPr txBox="1">
              <a:spLocks noChangeArrowheads="1"/>
            </p:cNvSpPr>
            <p:nvPr/>
          </p:nvSpPr>
          <p:spPr bwMode="auto">
            <a:xfrm>
              <a:off x="145323" y="5306193"/>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dirty="0">
                  <a:latin typeface="微軟正黑體" panose="020B0604030504040204" pitchFamily="34" charset="-120"/>
                  <a:ea typeface="微軟正黑體" panose="020B0604030504040204" pitchFamily="34" charset="-120"/>
                </a:rPr>
                <a:t>力的放大</a:t>
              </a:r>
            </a:p>
          </p:txBody>
        </p:sp>
      </p:grpSp>
      <p:grpSp>
        <p:nvGrpSpPr>
          <p:cNvPr id="6" name="群組 5"/>
          <p:cNvGrpSpPr/>
          <p:nvPr/>
        </p:nvGrpSpPr>
        <p:grpSpPr>
          <a:xfrm>
            <a:off x="2384613" y="4844975"/>
            <a:ext cx="1883706" cy="1644321"/>
            <a:chOff x="2865925" y="3467281"/>
            <a:chExt cx="1883706" cy="1644321"/>
          </a:xfrm>
        </p:grpSpPr>
        <p:sp>
          <p:nvSpPr>
            <p:cNvPr id="32" name="文本框 9"/>
            <p:cNvSpPr txBox="1">
              <a:spLocks noChangeArrowheads="1"/>
            </p:cNvSpPr>
            <p:nvPr/>
          </p:nvSpPr>
          <p:spPr bwMode="auto">
            <a:xfrm>
              <a:off x="2865925" y="3467281"/>
              <a:ext cx="2904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dirty="0">
                  <a:solidFill>
                    <a:srgbClr val="FF0000"/>
                  </a:solidFill>
                  <a:latin typeface="微軟正黑體" panose="020B0604030504040204" pitchFamily="34" charset="-120"/>
                  <a:ea typeface="微軟正黑體" panose="020B0604030504040204" pitchFamily="34" charset="-120"/>
                </a:rPr>
                <a:t>T</a:t>
              </a:r>
              <a:endParaRPr lang="zh-CN" altLang="en-US" sz="1400" dirty="0">
                <a:solidFill>
                  <a:srgbClr val="FF0000"/>
                </a:solidFill>
                <a:latin typeface="微軟正黑體" panose="020B0604030504040204" pitchFamily="34" charset="-120"/>
                <a:ea typeface="微軟正黑體" panose="020B0604030504040204" pitchFamily="34" charset="-120"/>
              </a:endParaRPr>
            </a:p>
          </p:txBody>
        </p:sp>
        <p:sp>
          <p:nvSpPr>
            <p:cNvPr id="37" name="文本框 14"/>
            <p:cNvSpPr txBox="1">
              <a:spLocks noChangeArrowheads="1"/>
            </p:cNvSpPr>
            <p:nvPr/>
          </p:nvSpPr>
          <p:spPr bwMode="auto">
            <a:xfrm>
              <a:off x="3008411" y="3470258"/>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技术手段</a:t>
              </a:r>
            </a:p>
          </p:txBody>
        </p:sp>
        <p:pic>
          <p:nvPicPr>
            <p:cNvPr id="46" name="图片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0527" y="3897167"/>
              <a:ext cx="1879104" cy="1214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群組 7"/>
          <p:cNvGrpSpPr/>
          <p:nvPr/>
        </p:nvGrpSpPr>
        <p:grpSpPr>
          <a:xfrm>
            <a:off x="4306419" y="4852371"/>
            <a:ext cx="2470413" cy="1603337"/>
            <a:chOff x="92529" y="5147840"/>
            <a:chExt cx="2470413" cy="1603337"/>
          </a:xfrm>
        </p:grpSpPr>
        <p:sp>
          <p:nvSpPr>
            <p:cNvPr id="33" name="文本框 10"/>
            <p:cNvSpPr txBox="1">
              <a:spLocks noChangeArrowheads="1"/>
            </p:cNvSpPr>
            <p:nvPr/>
          </p:nvSpPr>
          <p:spPr bwMode="auto">
            <a:xfrm>
              <a:off x="358854" y="5168821"/>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dirty="0">
                  <a:solidFill>
                    <a:srgbClr val="FF0000"/>
                  </a:solidFill>
                  <a:latin typeface="微軟正黑體" panose="020B0604030504040204" pitchFamily="34" charset="-120"/>
                  <a:ea typeface="微軟正黑體" panose="020B0604030504040204" pitchFamily="34" charset="-120"/>
                </a:rPr>
                <a:t>E</a:t>
              </a:r>
              <a:endParaRPr lang="zh-CN" altLang="en-US" sz="1400" dirty="0">
                <a:solidFill>
                  <a:srgbClr val="FF0000"/>
                </a:solidFill>
                <a:latin typeface="微軟正黑體" panose="020B0604030504040204" pitchFamily="34" charset="-120"/>
                <a:ea typeface="微軟正黑體" panose="020B0604030504040204" pitchFamily="34" charset="-120"/>
              </a:endParaRPr>
            </a:p>
          </p:txBody>
        </p:sp>
        <p:sp>
          <p:nvSpPr>
            <p:cNvPr id="38" name="文本框 17"/>
            <p:cNvSpPr txBox="1">
              <a:spLocks noChangeArrowheads="1"/>
            </p:cNvSpPr>
            <p:nvPr/>
          </p:nvSpPr>
          <p:spPr bwMode="auto">
            <a:xfrm>
              <a:off x="502644" y="514784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工程设计</a:t>
              </a:r>
            </a:p>
          </p:txBody>
        </p:sp>
        <p:pic>
          <p:nvPicPr>
            <p:cNvPr id="40" name="图片 2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529" y="5472220"/>
              <a:ext cx="1704982" cy="1278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30"/>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55700" y="6235882"/>
              <a:ext cx="1307242" cy="44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1"/>
            <p:cNvSpPr txBox="1">
              <a:spLocks noChangeArrowheads="1"/>
            </p:cNvSpPr>
            <p:nvPr/>
          </p:nvSpPr>
          <p:spPr bwMode="auto">
            <a:xfrm>
              <a:off x="1321848" y="5228618"/>
              <a:ext cx="10823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dirty="0">
                  <a:latin typeface="微軟正黑體" panose="020B0604030504040204" pitchFamily="34" charset="-120"/>
                  <a:ea typeface="微軟正黑體" panose="020B0604030504040204" pitchFamily="34" charset="-120"/>
                </a:rPr>
                <a:t>手机吊冰箱</a:t>
              </a:r>
            </a:p>
          </p:txBody>
        </p:sp>
      </p:grpSp>
      <p:grpSp>
        <p:nvGrpSpPr>
          <p:cNvPr id="9" name="群組 8"/>
          <p:cNvGrpSpPr/>
          <p:nvPr/>
        </p:nvGrpSpPr>
        <p:grpSpPr>
          <a:xfrm>
            <a:off x="6668886" y="4858228"/>
            <a:ext cx="2424450" cy="1588637"/>
            <a:chOff x="2714967" y="5168727"/>
            <a:chExt cx="2424450" cy="1588637"/>
          </a:xfrm>
        </p:grpSpPr>
        <p:sp>
          <p:nvSpPr>
            <p:cNvPr id="34" name="文本框 11"/>
            <p:cNvSpPr txBox="1">
              <a:spLocks noChangeArrowheads="1"/>
            </p:cNvSpPr>
            <p:nvPr/>
          </p:nvSpPr>
          <p:spPr bwMode="auto">
            <a:xfrm>
              <a:off x="2811263" y="5168727"/>
              <a:ext cx="36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dirty="0">
                  <a:solidFill>
                    <a:srgbClr val="FF0000"/>
                  </a:solidFill>
                  <a:latin typeface="微軟正黑體" panose="020B0604030504040204" pitchFamily="34" charset="-120"/>
                  <a:ea typeface="微軟正黑體" panose="020B0604030504040204" pitchFamily="34" charset="-120"/>
                </a:rPr>
                <a:t>M</a:t>
              </a:r>
              <a:endParaRPr lang="zh-CN" altLang="en-US" sz="1400" dirty="0">
                <a:solidFill>
                  <a:srgbClr val="FF0000"/>
                </a:solidFill>
                <a:latin typeface="微軟正黑體" panose="020B0604030504040204" pitchFamily="34" charset="-120"/>
                <a:ea typeface="微軟正黑體" panose="020B0604030504040204" pitchFamily="34" charset="-120"/>
              </a:endParaRPr>
            </a:p>
          </p:txBody>
        </p:sp>
        <p:sp>
          <p:nvSpPr>
            <p:cNvPr id="39" name="文本框 20"/>
            <p:cNvSpPr txBox="1">
              <a:spLocks noChangeArrowheads="1"/>
            </p:cNvSpPr>
            <p:nvPr/>
          </p:nvSpPr>
          <p:spPr bwMode="auto">
            <a:xfrm>
              <a:off x="3017250" y="517965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dirty="0">
                  <a:solidFill>
                    <a:srgbClr val="0000FF"/>
                  </a:solidFill>
                  <a:latin typeface="微軟正黑體" panose="020B0604030504040204" pitchFamily="34" charset="-120"/>
                  <a:ea typeface="微軟正黑體" panose="020B0604030504040204" pitchFamily="34" charset="-120"/>
                </a:rPr>
                <a:t>数学分析</a:t>
              </a:r>
            </a:p>
          </p:txBody>
        </p:sp>
        <p:pic>
          <p:nvPicPr>
            <p:cNvPr id="41" name="图片 29"/>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14967" y="5567678"/>
              <a:ext cx="1506995" cy="113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3" name="对象 31"/>
            <p:cNvGraphicFramePr>
              <a:graphicFrameLocks noChangeAspect="1"/>
            </p:cNvGraphicFramePr>
            <p:nvPr>
              <p:extLst>
                <p:ext uri="{D42A27DB-BD31-4B8C-83A1-F6EECF244321}">
                  <p14:modId xmlns:p14="http://schemas.microsoft.com/office/powerpoint/2010/main" val="1654257451"/>
                </p:ext>
              </p:extLst>
            </p:nvPr>
          </p:nvGraphicFramePr>
          <p:xfrm>
            <a:off x="4275878" y="5875264"/>
            <a:ext cx="642572" cy="264276"/>
          </p:xfrm>
          <a:graphic>
            <a:graphicData uri="http://schemas.openxmlformats.org/presentationml/2006/ole">
              <mc:AlternateContent xmlns:mc="http://schemas.openxmlformats.org/markup-compatibility/2006">
                <mc:Choice xmlns:v="urn:schemas-microsoft-com:vml" Requires="v">
                  <p:oleObj spid="_x0000_s20867" name="Equation" r:id="rId9" imgW="494870" imgH="203024" progId="Equation.DSMT4">
                    <p:embed/>
                  </p:oleObj>
                </mc:Choice>
                <mc:Fallback>
                  <p:oleObj name="Equation" r:id="rId9" imgW="494870" imgH="203024"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5878" y="5875264"/>
                          <a:ext cx="642572" cy="2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 name="对象 32"/>
            <p:cNvGraphicFramePr>
              <a:graphicFrameLocks noChangeAspect="1"/>
            </p:cNvGraphicFramePr>
            <p:nvPr>
              <p:extLst>
                <p:ext uri="{D42A27DB-BD31-4B8C-83A1-F6EECF244321}">
                  <p14:modId xmlns:p14="http://schemas.microsoft.com/office/powerpoint/2010/main" val="217510417"/>
                </p:ext>
              </p:extLst>
            </p:nvPr>
          </p:nvGraphicFramePr>
          <p:xfrm>
            <a:off x="4101756" y="6197875"/>
            <a:ext cx="1037661" cy="559489"/>
          </p:xfrm>
          <a:graphic>
            <a:graphicData uri="http://schemas.openxmlformats.org/presentationml/2006/ole">
              <mc:AlternateContent xmlns:mc="http://schemas.openxmlformats.org/markup-compatibility/2006">
                <mc:Choice xmlns:v="urn:schemas-microsoft-com:vml" Requires="v">
                  <p:oleObj spid="_x0000_s20868" name="Equation" r:id="rId11" imgW="799753" imgH="431613" progId="Equation.DSMT4">
                    <p:embed/>
                  </p:oleObj>
                </mc:Choice>
                <mc:Fallback>
                  <p:oleObj name="Equation" r:id="rId11" imgW="799753" imgH="431613"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01756" y="6197875"/>
                          <a:ext cx="1037661" cy="559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 name="对象 33"/>
            <p:cNvGraphicFramePr>
              <a:graphicFrameLocks noChangeAspect="1"/>
            </p:cNvGraphicFramePr>
            <p:nvPr>
              <p:extLst>
                <p:ext uri="{D42A27DB-BD31-4B8C-83A1-F6EECF244321}">
                  <p14:modId xmlns:p14="http://schemas.microsoft.com/office/powerpoint/2010/main" val="4032078445"/>
                </p:ext>
              </p:extLst>
            </p:nvPr>
          </p:nvGraphicFramePr>
          <p:xfrm>
            <a:off x="4031046" y="5424491"/>
            <a:ext cx="1105720" cy="264276"/>
          </p:xfrm>
          <a:graphic>
            <a:graphicData uri="http://schemas.openxmlformats.org/presentationml/2006/ole">
              <mc:AlternateContent xmlns:mc="http://schemas.openxmlformats.org/markup-compatibility/2006">
                <mc:Choice xmlns:v="urn:schemas-microsoft-com:vml" Requires="v">
                  <p:oleObj spid="_x0000_s20869" name="Equation" r:id="rId13" imgW="850531" imgH="203112" progId="Equation.DSMT4">
                    <p:embed/>
                  </p:oleObj>
                </mc:Choice>
                <mc:Fallback>
                  <p:oleObj name="Equation" r:id="rId13" imgW="850531" imgH="203112"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31046" y="5424491"/>
                          <a:ext cx="1105720" cy="2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文字方塊 10"/>
          <p:cNvSpPr txBox="1"/>
          <p:nvPr/>
        </p:nvSpPr>
        <p:spPr>
          <a:xfrm>
            <a:off x="5813370" y="4431500"/>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5"/>
              </a:rPr>
              <a:t>观看视频 </a:t>
            </a:r>
            <a:r>
              <a:rPr lang="en-US" altLang="zh-TW" sz="1200" i="1" dirty="0" smtClean="0">
                <a:latin typeface="微軟正黑體" panose="020B0604030504040204" pitchFamily="34" charset="-120"/>
                <a:ea typeface="微軟正黑體" panose="020B0604030504040204" pitchFamily="34" charset="-120"/>
                <a:hlinkClick r:id="rId15"/>
              </a:rPr>
              <a:t>: </a:t>
            </a:r>
            <a:r>
              <a:rPr lang="en-US" sz="1200" i="1" dirty="0" smtClean="0">
                <a:latin typeface="微軟正黑體" panose="020B0604030504040204" pitchFamily="34" charset="-120"/>
                <a:ea typeface="微軟正黑體" panose="020B0604030504040204" pitchFamily="34" charset="-120"/>
                <a:hlinkClick r:id="rId15"/>
              </a:rPr>
              <a:t>https</a:t>
            </a:r>
            <a:r>
              <a:rPr lang="en-US" sz="1200" i="1" dirty="0">
                <a:latin typeface="微軟正黑體" panose="020B0604030504040204" pitchFamily="34" charset="-120"/>
                <a:ea typeface="微軟正黑體" panose="020B0604030504040204" pitchFamily="34" charset="-120"/>
                <a:hlinkClick r:id="rId15"/>
              </a:rPr>
              <a:t>://youtu.be/RNSKBpGzIGQ</a:t>
            </a:r>
            <a:endParaRPr lang="en-US" sz="1200" i="1" dirty="0">
              <a:latin typeface="微軟正黑體" panose="020B0604030504040204" pitchFamily="34" charset="-120"/>
              <a:ea typeface="微軟正黑體" panose="020B0604030504040204" pitchFamily="34" charset="-120"/>
            </a:endParaRPr>
          </a:p>
        </p:txBody>
      </p:sp>
      <p:pic>
        <p:nvPicPr>
          <p:cNvPr id="12" name="RNSKBpGzIGQ?&amp;autoplay=1&amp;rel=0&amp;fs=0&amp;loop=1&amp;showinfo=0&amp;autohide=1&amp;playlist=RNSKBpGzIGQ"/>
          <p:cNvPicPr>
            <a:picLocks noRot="1"/>
          </p:cNvPicPr>
          <p:nvPr>
            <a:videoFile r:link="rId2"/>
          </p:nvPr>
        </p:nvPicPr>
        <p:blipFill>
          <a:blip r:embed="rId16">
            <a:extLst>
              <a:ext uri="{28A0092B-C50C-407E-A947-70E740481C1C}">
                <a14:useLocalDpi xmlns:a14="http://schemas.microsoft.com/office/drawing/2010/main" val="0"/>
              </a:ext>
            </a:extLst>
          </a:blip>
          <a:stretch>
            <a:fillRect/>
          </a:stretch>
        </p:blipFill>
        <p:spPr>
          <a:xfrm>
            <a:off x="2483545" y="299862"/>
            <a:ext cx="6481135" cy="4050709"/>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Tree>
    <p:extLst>
      <p:ext uri="{BB962C8B-B14F-4D97-AF65-F5344CB8AC3E}">
        <p14:creationId xmlns:p14="http://schemas.microsoft.com/office/powerpoint/2010/main" val="371431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2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nodeType="withEffect">
                                  <p:stCondLst>
                                    <p:cond delay="3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par>
                                <p:cTn id="14" presetID="10" presetClass="entr" presetSubtype="0" fill="hold" nodeType="withEffect">
                                  <p:stCondLst>
                                    <p:cond delay="47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par>
                                <p:cTn id="17" presetID="10" presetClass="entr" presetSubtype="0" fill="hold" nodeType="withEffect">
                                  <p:stCondLst>
                                    <p:cond delay="58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22" presetClass="entr" presetSubtype="8" fill="hold" nodeType="withEffect">
                                  <p:stCondLst>
                                    <p:cond delay="270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4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467544" y="995824"/>
            <a:ext cx="8136904" cy="1785104"/>
          </a:xfrm>
          <a:prstGeom prst="rect">
            <a:avLst/>
          </a:prstGeom>
          <a:noFill/>
        </p:spPr>
        <p:txBody>
          <a:bodyPr wrap="square" rtlCol="0">
            <a:spAutoFit/>
          </a:bodyPr>
          <a:lstStyle/>
          <a:p>
            <a:pPr marL="241300" indent="-241300">
              <a:spcBef>
                <a:spcPts val="600"/>
              </a:spcBef>
            </a:pPr>
            <a:r>
              <a:rPr lang="en-US" altLang="zh-CN" sz="2000" dirty="0" smtClean="0">
                <a:latin typeface="微軟正黑體" panose="020B0604030504040204" pitchFamily="34" charset="-120"/>
                <a:ea typeface="微軟正黑體" panose="020B0604030504040204" pitchFamily="34" charset="-120"/>
              </a:rPr>
              <a:t>1. </a:t>
            </a:r>
            <a:r>
              <a:rPr lang="zh-CN" altLang="en-US" sz="2000" dirty="0" smtClean="0">
                <a:latin typeface="微軟正黑體" panose="020B0604030504040204" pitchFamily="34" charset="-120"/>
                <a:ea typeface="微軟正黑體" panose="020B0604030504040204" pitchFamily="34" charset="-120"/>
              </a:rPr>
              <a:t>建</a:t>
            </a:r>
            <a:r>
              <a:rPr lang="zh-CN" altLang="en-US" sz="2000" dirty="0">
                <a:latin typeface="微軟正黑體" panose="020B0604030504040204" pitchFamily="34" charset="-120"/>
                <a:ea typeface="微軟正黑體" panose="020B0604030504040204" pitchFamily="34" charset="-120"/>
              </a:rPr>
              <a:t>议把创客教育与</a:t>
            </a:r>
            <a:r>
              <a:rPr lang="en-US" altLang="zh-CN" sz="2000" dirty="0">
                <a:latin typeface="微軟正黑體" panose="020B0604030504040204" pitchFamily="34" charset="-120"/>
                <a:ea typeface="微軟正黑體" panose="020B0604030504040204" pitchFamily="34" charset="-120"/>
              </a:rPr>
              <a:t>STEM</a:t>
            </a:r>
            <a:r>
              <a:rPr lang="zh-CN" altLang="en-US" sz="2000" dirty="0" smtClean="0">
                <a:latin typeface="微軟正黑體" panose="020B0604030504040204" pitchFamily="34" charset="-120"/>
                <a:ea typeface="微軟正黑體" panose="020B0604030504040204" pitchFamily="34" charset="-120"/>
              </a:rPr>
              <a:t>教育</a:t>
            </a:r>
            <a:r>
              <a:rPr lang="zh-CN" altLang="en-US" sz="2000" dirty="0" smtClean="0">
                <a:solidFill>
                  <a:srgbClr val="FF0000"/>
                </a:solidFill>
                <a:latin typeface="微軟正黑體" panose="020B0604030504040204" pitchFamily="34" charset="-120"/>
                <a:ea typeface="微軟正黑體" panose="020B0604030504040204" pitchFamily="34" charset="-120"/>
              </a:rPr>
              <a:t>融合</a:t>
            </a:r>
            <a:r>
              <a:rPr lang="zh-CN" altLang="en-US" sz="2000" dirty="0">
                <a:latin typeface="微軟正黑體" panose="020B0604030504040204" pitchFamily="34" charset="-120"/>
                <a:ea typeface="微軟正黑體" panose="020B0604030504040204" pitchFamily="34" charset="-120"/>
              </a:rPr>
              <a:t>起来，</a:t>
            </a:r>
            <a:r>
              <a:rPr lang="en-US" altLang="zh-CN" sz="2000" dirty="0">
                <a:latin typeface="微軟正黑體" panose="020B0604030504040204" pitchFamily="34" charset="-120"/>
                <a:ea typeface="微軟正黑體" panose="020B0604030504040204" pitchFamily="34" charset="-120"/>
              </a:rPr>
              <a:t>STEM</a:t>
            </a:r>
            <a:r>
              <a:rPr lang="zh-CN" altLang="en-US" sz="2000" dirty="0">
                <a:latin typeface="微軟正黑體" panose="020B0604030504040204" pitchFamily="34" charset="-120"/>
                <a:ea typeface="微軟正黑體" panose="020B0604030504040204" pitchFamily="34" charset="-120"/>
              </a:rPr>
              <a:t>为本，创客为用。</a:t>
            </a:r>
            <a:endParaRPr lang="en-US" altLang="zh-CN" sz="2000" dirty="0">
              <a:latin typeface="微軟正黑體" panose="020B0604030504040204" pitchFamily="34" charset="-120"/>
              <a:ea typeface="微軟正黑體" panose="020B0604030504040204" pitchFamily="34" charset="-120"/>
            </a:endParaRPr>
          </a:p>
          <a:p>
            <a:pPr marL="241300" indent="-241300">
              <a:spcBef>
                <a:spcPts val="600"/>
              </a:spcBef>
            </a:pPr>
            <a:r>
              <a:rPr lang="en-US" altLang="zh-CN" sz="2000" dirty="0" smtClean="0">
                <a:latin typeface="微軟正黑體" panose="020B0604030504040204" pitchFamily="34" charset="-120"/>
                <a:ea typeface="微軟正黑體" panose="020B0604030504040204" pitchFamily="34" charset="-120"/>
              </a:rPr>
              <a:t>2. </a:t>
            </a:r>
            <a:r>
              <a:rPr lang="zh-CN" altLang="en-US" sz="2000" dirty="0" smtClean="0">
                <a:solidFill>
                  <a:srgbClr val="FF0000"/>
                </a:solidFill>
                <a:latin typeface="微軟正黑體" panose="020B0604030504040204" pitchFamily="34" charset="-120"/>
                <a:ea typeface="微軟正黑體" panose="020B0604030504040204" pitchFamily="34" charset="-120"/>
              </a:rPr>
              <a:t>卡</a:t>
            </a:r>
            <a:r>
              <a:rPr lang="zh-CN" altLang="en-US" sz="2000" dirty="0">
                <a:solidFill>
                  <a:srgbClr val="FF0000"/>
                </a:solidFill>
                <a:latin typeface="微軟正黑體" panose="020B0604030504040204" pitchFamily="34" charset="-120"/>
                <a:ea typeface="微軟正黑體" panose="020B0604030504040204" pitchFamily="34" charset="-120"/>
              </a:rPr>
              <a:t>魅实验室</a:t>
            </a:r>
            <a:r>
              <a:rPr lang="zh-CN" altLang="en-US" sz="2000" dirty="0">
                <a:latin typeface="微軟正黑體" panose="020B0604030504040204" pitchFamily="34" charset="-120"/>
                <a:ea typeface="微軟正黑體" panose="020B0604030504040204" pitchFamily="34" charset="-120"/>
              </a:rPr>
              <a:t>可以让学生在课堂内就能把创意变为现实。为学生提供了探究的手段和工具，为</a:t>
            </a:r>
            <a:r>
              <a:rPr lang="en-US" altLang="zh-CN" sz="2000" dirty="0">
                <a:latin typeface="微軟正黑體" panose="020B0604030504040204" pitchFamily="34" charset="-120"/>
                <a:ea typeface="微軟正黑體" panose="020B0604030504040204" pitchFamily="34" charset="-120"/>
              </a:rPr>
              <a:t>STEM</a:t>
            </a:r>
            <a:r>
              <a:rPr lang="zh-CN" altLang="en-US" sz="2000" dirty="0">
                <a:latin typeface="微軟正黑體" panose="020B0604030504040204" pitchFamily="34" charset="-120"/>
                <a:ea typeface="微軟正黑體" panose="020B0604030504040204" pitchFamily="34" charset="-120"/>
              </a:rPr>
              <a:t>课程的开展提供了很好的平台。</a:t>
            </a:r>
            <a:endParaRPr lang="en-US" altLang="zh-CN" sz="2000" dirty="0">
              <a:latin typeface="微軟正黑體" panose="020B0604030504040204" pitchFamily="34" charset="-120"/>
              <a:ea typeface="微軟正黑體" panose="020B0604030504040204" pitchFamily="34" charset="-120"/>
            </a:endParaRPr>
          </a:p>
          <a:p>
            <a:pPr marL="241300" indent="-241300">
              <a:spcBef>
                <a:spcPts val="600"/>
              </a:spcBef>
            </a:pPr>
            <a:r>
              <a:rPr lang="en-US" altLang="zh-CN" sz="2000" dirty="0" smtClean="0">
                <a:latin typeface="微軟正黑體" panose="020B0604030504040204" pitchFamily="34" charset="-120"/>
                <a:ea typeface="微軟正黑體" panose="020B0604030504040204" pitchFamily="34" charset="-120"/>
              </a:rPr>
              <a:t>3. </a:t>
            </a:r>
            <a:r>
              <a:rPr lang="zh-CN" altLang="en-US" sz="2000" dirty="0" smtClean="0">
                <a:solidFill>
                  <a:srgbClr val="FF0000"/>
                </a:solidFill>
                <a:latin typeface="微軟正黑體" panose="020B0604030504040204" pitchFamily="34" charset="-120"/>
                <a:ea typeface="微軟正黑體" panose="020B0604030504040204" pitchFamily="34" charset="-120"/>
              </a:rPr>
              <a:t>真</a:t>
            </a:r>
            <a:r>
              <a:rPr lang="zh-CN" altLang="en-US" sz="2000" dirty="0">
                <a:solidFill>
                  <a:srgbClr val="FF0000"/>
                </a:solidFill>
                <a:latin typeface="微軟正黑體" panose="020B0604030504040204" pitchFamily="34" charset="-120"/>
                <a:ea typeface="微軟正黑體" panose="020B0604030504040204" pitchFamily="34" charset="-120"/>
              </a:rPr>
              <a:t>实情景</a:t>
            </a:r>
            <a:r>
              <a:rPr lang="zh-CN" altLang="en-US" sz="2000" dirty="0">
                <a:latin typeface="微軟正黑體" panose="020B0604030504040204" pitchFamily="34" charset="-120"/>
                <a:ea typeface="微軟正黑體" panose="020B0604030504040204" pitchFamily="34" charset="-120"/>
              </a:rPr>
              <a:t>中的挑战是培养学生</a:t>
            </a:r>
            <a:r>
              <a:rPr lang="en-US" altLang="zh-CN" sz="2000" dirty="0">
                <a:latin typeface="微軟正黑體" panose="020B0604030504040204" pitchFamily="34" charset="-120"/>
                <a:ea typeface="微軟正黑體" panose="020B0604030504040204" pitchFamily="34" charset="-120"/>
              </a:rPr>
              <a:t>STEM</a:t>
            </a:r>
            <a:r>
              <a:rPr lang="zh-CN" altLang="en-US" sz="2000" dirty="0">
                <a:latin typeface="微軟正黑體" panose="020B0604030504040204" pitchFamily="34" charset="-120"/>
                <a:ea typeface="微軟正黑體" panose="020B0604030504040204" pitchFamily="34" charset="-120"/>
              </a:rPr>
              <a:t>素养的重要环节，我们设计开发了大量的内容，并可以对老师或学生进行培训</a:t>
            </a:r>
            <a:r>
              <a:rPr lang="zh-CN" altLang="en-US" sz="2000" dirty="0" smtClean="0">
                <a:latin typeface="微軟正黑體" panose="020B0604030504040204" pitchFamily="34" charset="-120"/>
                <a:ea typeface="微軟正黑體" panose="020B0604030504040204" pitchFamily="34" charset="-120"/>
              </a:rPr>
              <a:t>。</a:t>
            </a:r>
            <a:endParaRPr kumimoji="1" lang="zh-CN" altLang="en-US" sz="2000" dirty="0">
              <a:solidFill>
                <a:srgbClr val="0000FF"/>
              </a:solidFill>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3420888" y="-230708"/>
            <a:ext cx="8229600" cy="1143000"/>
          </a:xfrm>
        </p:spPr>
        <p:txBody>
          <a:bodyPr>
            <a:normAutofit/>
          </a:bodyPr>
          <a:lstStyle/>
          <a:p>
            <a:r>
              <a:rPr lang="zh-TW" altLang="en-US" kern="100" dirty="0" smtClean="0"/>
              <a:t>总结</a:t>
            </a:r>
            <a:endParaRPr lang="zh-CN" altLang="en-US" dirty="0"/>
          </a:p>
        </p:txBody>
      </p:sp>
      <p:pic>
        <p:nvPicPr>
          <p:cNvPr id="4" name="ZIKpsPhQ9X4?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2988006" y="2996952"/>
            <a:ext cx="5850796" cy="3312368"/>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5" name="文字方塊 4"/>
          <p:cNvSpPr txBox="1"/>
          <p:nvPr/>
        </p:nvSpPr>
        <p:spPr>
          <a:xfrm>
            <a:off x="5627708" y="6345416"/>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https://youtu.be/ZIKpsPhQ9X4</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4919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067944" y="2575445"/>
            <a:ext cx="6912768" cy="4525963"/>
          </a:xfrm>
        </p:spPr>
        <p:txBody>
          <a:bodyPr>
            <a:normAutofit/>
          </a:bodyPr>
          <a:lstStyle/>
          <a:p>
            <a:pPr marL="0" indent="0">
              <a:spcBef>
                <a:spcPts val="1200"/>
              </a:spcBef>
              <a:buNone/>
            </a:pPr>
            <a:r>
              <a:rPr lang="zh-TW" altLang="en-US" sz="2000" dirty="0"/>
              <a:t>视频</a:t>
            </a:r>
            <a:r>
              <a:rPr lang="zh-TW" altLang="en-US" sz="2000" dirty="0" smtClean="0"/>
              <a:t>索引</a:t>
            </a:r>
            <a:r>
              <a:rPr lang="zh-TW" altLang="en-US" sz="2000" dirty="0"/>
              <a:t>：</a:t>
            </a:r>
            <a:endParaRPr lang="en-US" altLang="zh-TW" sz="2000" dirty="0" smtClean="0"/>
          </a:p>
          <a:p>
            <a:pPr marL="0" indent="0">
              <a:spcBef>
                <a:spcPts val="1200"/>
              </a:spcBef>
              <a:buNone/>
            </a:pPr>
            <a:endParaRPr lang="en-US" altLang="zh-TW" sz="2000" dirty="0" smtClean="0">
              <a:hlinkClick r:id="rId2"/>
            </a:endParaRPr>
          </a:p>
          <a:p>
            <a:pPr>
              <a:spcBef>
                <a:spcPts val="1200"/>
              </a:spcBef>
              <a:buFont typeface="+mj-lt"/>
              <a:buAutoNum type="arabicPeriod"/>
            </a:pPr>
            <a:r>
              <a:rPr lang="zh-TW" altLang="en-US" sz="1800" dirty="0" smtClean="0">
                <a:hlinkClick r:id="rId2"/>
              </a:rPr>
              <a:t>引言</a:t>
            </a:r>
            <a:endParaRPr lang="en-US" altLang="en-US" sz="1800" dirty="0"/>
          </a:p>
          <a:p>
            <a:pPr>
              <a:spcBef>
                <a:spcPts val="1200"/>
              </a:spcBef>
              <a:buFont typeface="+mj-lt"/>
              <a:buAutoNum type="arabicPeriod"/>
            </a:pPr>
            <a:r>
              <a:rPr lang="zh-TW" altLang="en-US" sz="1800" dirty="0">
                <a:hlinkClick r:id="rId3"/>
              </a:rPr>
              <a:t>第一</a:t>
            </a:r>
            <a:r>
              <a:rPr lang="zh-TW" altLang="en-US" sz="1800" dirty="0" smtClean="0">
                <a:hlinkClick r:id="rId3"/>
              </a:rPr>
              <a:t>部分</a:t>
            </a:r>
            <a:r>
              <a:rPr lang="en-US" altLang="zh-TW" sz="1800" dirty="0">
                <a:hlinkClick r:id="rId3"/>
              </a:rPr>
              <a:t> </a:t>
            </a:r>
            <a:r>
              <a:rPr lang="en-US" altLang="zh-TW" sz="1800" dirty="0" smtClean="0">
                <a:hlinkClick r:id="rId3"/>
              </a:rPr>
              <a:t>- </a:t>
            </a:r>
            <a:r>
              <a:rPr lang="en-US" sz="1800" dirty="0" smtClean="0">
                <a:hlinkClick r:id="rId3"/>
              </a:rPr>
              <a:t>STEM</a:t>
            </a:r>
            <a:r>
              <a:rPr lang="zh-TW" altLang="en-US" sz="1800" dirty="0">
                <a:hlinkClick r:id="rId3"/>
              </a:rPr>
              <a:t>教育</a:t>
            </a:r>
            <a:endParaRPr lang="zh-TW" altLang="en-US" sz="1800" dirty="0"/>
          </a:p>
          <a:p>
            <a:pPr>
              <a:spcBef>
                <a:spcPts val="1200"/>
              </a:spcBef>
              <a:buFont typeface="+mj-lt"/>
              <a:buAutoNum type="arabicPeriod"/>
            </a:pPr>
            <a:r>
              <a:rPr lang="zh-TW" altLang="en-US" sz="1800" dirty="0">
                <a:hlinkClick r:id="rId4"/>
              </a:rPr>
              <a:t>第二</a:t>
            </a:r>
            <a:r>
              <a:rPr lang="zh-TW" altLang="en-US" sz="1800" dirty="0" smtClean="0">
                <a:hlinkClick r:id="rId4"/>
              </a:rPr>
              <a:t>部分</a:t>
            </a:r>
            <a:r>
              <a:rPr lang="en-US" altLang="zh-TW" sz="1800" dirty="0" smtClean="0">
                <a:hlinkClick r:id="rId4"/>
              </a:rPr>
              <a:t> - </a:t>
            </a:r>
            <a:r>
              <a:rPr lang="zh-TW" altLang="en-US" sz="1800" dirty="0" smtClean="0">
                <a:hlinkClick r:id="rId4"/>
              </a:rPr>
              <a:t>创客</a:t>
            </a:r>
            <a:r>
              <a:rPr lang="zh-TW" altLang="en-US" sz="1800" dirty="0">
                <a:hlinkClick r:id="rId4"/>
              </a:rPr>
              <a:t>教育</a:t>
            </a:r>
            <a:endParaRPr lang="zh-TW" altLang="en-US" sz="1800" dirty="0"/>
          </a:p>
          <a:p>
            <a:pPr>
              <a:spcBef>
                <a:spcPts val="1200"/>
              </a:spcBef>
              <a:buFont typeface="+mj-lt"/>
              <a:buAutoNum type="arabicPeriod"/>
            </a:pPr>
            <a:r>
              <a:rPr lang="zh-TW" altLang="en-US" sz="1800" dirty="0">
                <a:hlinkClick r:id="rId5"/>
              </a:rPr>
              <a:t>第三</a:t>
            </a:r>
            <a:r>
              <a:rPr lang="zh-TW" altLang="en-US" sz="1800" dirty="0" smtClean="0">
                <a:hlinkClick r:id="rId5"/>
              </a:rPr>
              <a:t>部分</a:t>
            </a:r>
            <a:r>
              <a:rPr lang="en-US" altLang="zh-TW" sz="1800" dirty="0" smtClean="0">
                <a:hlinkClick r:id="rId5"/>
              </a:rPr>
              <a:t> - </a:t>
            </a:r>
            <a:r>
              <a:rPr lang="zh-TW" altLang="en-US" sz="1800" dirty="0" smtClean="0">
                <a:hlinkClick r:id="rId5"/>
              </a:rPr>
              <a:t>创客</a:t>
            </a:r>
            <a:r>
              <a:rPr lang="zh-TW" altLang="en-US" sz="1800" dirty="0">
                <a:hlinkClick r:id="rId5"/>
              </a:rPr>
              <a:t>教育和</a:t>
            </a:r>
            <a:r>
              <a:rPr lang="en-US" altLang="zh-TW" sz="1800" dirty="0">
                <a:hlinkClick r:id="rId5"/>
              </a:rPr>
              <a:t>STEM</a:t>
            </a:r>
            <a:r>
              <a:rPr lang="zh-TW" altLang="en-US" sz="1800" dirty="0">
                <a:hlinkClick r:id="rId5"/>
              </a:rPr>
              <a:t>教育</a:t>
            </a:r>
            <a:r>
              <a:rPr lang="zh-TW" altLang="en-US" sz="1800" dirty="0" smtClean="0">
                <a:hlinkClick r:id="rId5"/>
              </a:rPr>
              <a:t>的关系</a:t>
            </a:r>
            <a:endParaRPr lang="en-US" altLang="zh-TW" sz="1800" dirty="0" smtClean="0"/>
          </a:p>
          <a:p>
            <a:pPr>
              <a:spcBef>
                <a:spcPts val="1200"/>
              </a:spcBef>
              <a:buFont typeface="+mj-lt"/>
              <a:buAutoNum type="arabicPeriod"/>
            </a:pPr>
            <a:r>
              <a:rPr lang="zh-TW" altLang="en-US" sz="1800" dirty="0">
                <a:hlinkClick r:id="rId6"/>
              </a:rPr>
              <a:t>第四</a:t>
            </a:r>
            <a:r>
              <a:rPr lang="zh-TW" altLang="en-US" sz="1800" dirty="0" smtClean="0">
                <a:hlinkClick r:id="rId6"/>
              </a:rPr>
              <a:t>部分</a:t>
            </a:r>
            <a:r>
              <a:rPr lang="en-US" altLang="zh-TW" sz="1800" dirty="0" smtClean="0">
                <a:hlinkClick r:id="rId6"/>
              </a:rPr>
              <a:t> - </a:t>
            </a:r>
            <a:r>
              <a:rPr lang="zh-TW" altLang="en-US" sz="1800" dirty="0" smtClean="0">
                <a:hlinkClick r:id="rId6"/>
              </a:rPr>
              <a:t>在学校实践</a:t>
            </a:r>
            <a:r>
              <a:rPr lang="en-US" altLang="zh-TW" sz="1800" dirty="0" smtClean="0">
                <a:hlinkClick r:id="rId6"/>
              </a:rPr>
              <a:t>STEM</a:t>
            </a:r>
            <a:r>
              <a:rPr lang="zh-TW" altLang="en-US" sz="1800" dirty="0">
                <a:hlinkClick r:id="rId6"/>
              </a:rPr>
              <a:t>教育的方法</a:t>
            </a:r>
            <a:endParaRPr lang="zh-TW" altLang="en-US" sz="1800" dirty="0"/>
          </a:p>
          <a:p>
            <a:pPr>
              <a:spcBef>
                <a:spcPts val="1200"/>
              </a:spcBef>
              <a:buFont typeface="+mj-lt"/>
              <a:buAutoNum type="arabicPeriod"/>
            </a:pPr>
            <a:r>
              <a:rPr lang="zh-TW" altLang="en-US" sz="1800" dirty="0" smtClean="0">
                <a:hlinkClick r:id="rId7"/>
              </a:rPr>
              <a:t>总结</a:t>
            </a:r>
            <a:endParaRPr lang="en-US" sz="1800" dirty="0"/>
          </a:p>
        </p:txBody>
      </p:sp>
    </p:spTree>
    <p:extLst>
      <p:ext uri="{BB962C8B-B14F-4D97-AF65-F5344CB8AC3E}">
        <p14:creationId xmlns:p14="http://schemas.microsoft.com/office/powerpoint/2010/main" val="49846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1907704" y="332656"/>
            <a:ext cx="7128792" cy="5904656"/>
          </a:xfrm>
        </p:spPr>
        <p:txBody>
          <a:bodyPr>
            <a:noAutofit/>
          </a:bodyPr>
          <a:lstStyle/>
          <a:p>
            <a:pPr marL="0" indent="-400050">
              <a:spcBef>
                <a:spcPts val="600"/>
              </a:spcBef>
            </a:pPr>
            <a:r>
              <a:rPr lang="zh-TW" altLang="en-US" sz="2400" dirty="0">
                <a:effectLst>
                  <a:outerShdw blurRad="38100" dist="38100" dir="2700000" algn="tl">
                    <a:srgbClr val="000000">
                      <a:alpha val="43137"/>
                    </a:srgbClr>
                  </a:outerShdw>
                </a:effectLst>
              </a:rPr>
              <a:t>引言</a:t>
            </a:r>
            <a:endParaRPr lang="en-US" altLang="en-US" sz="2400" dirty="0">
              <a:effectLst>
                <a:outerShdw blurRad="38100" dist="38100" dir="2700000" algn="tl">
                  <a:srgbClr val="000000">
                    <a:alpha val="43137"/>
                  </a:srgbClr>
                </a:outerShdw>
              </a:effectLst>
            </a:endParaRPr>
          </a:p>
          <a:p>
            <a:pPr marL="742950" lvl="2" indent="-342900">
              <a:spcBef>
                <a:spcPts val="600"/>
              </a:spcBef>
              <a:buFont typeface="Wingdings" panose="05000000000000000000" pitchFamily="2" charset="2"/>
              <a:buChar char="Ø"/>
            </a:pPr>
            <a:r>
              <a:rPr lang="zh-TW" altLang="en-US" sz="2400" b="1" dirty="0">
                <a:effectLst>
                  <a:outerShdw blurRad="38100" dist="38100" dir="2700000" algn="tl">
                    <a:srgbClr val="000000">
                      <a:alpha val="43137"/>
                    </a:srgbClr>
                  </a:outerShdw>
                </a:effectLst>
              </a:rPr>
              <a:t>第一部分 </a:t>
            </a:r>
            <a:r>
              <a:rPr lang="en-US" altLang="zh-TW" sz="2400" b="1" dirty="0">
                <a:effectLst>
                  <a:outerShdw blurRad="38100" dist="38100" dir="2700000" algn="tl">
                    <a:srgbClr val="000000">
                      <a:alpha val="43137"/>
                    </a:srgbClr>
                  </a:outerShdw>
                </a:effectLst>
              </a:rPr>
              <a:t>- </a:t>
            </a:r>
            <a:r>
              <a:rPr lang="en-US" altLang="en-US" sz="2400" b="1" dirty="0">
                <a:effectLst>
                  <a:outerShdw blurRad="38100" dist="38100" dir="2700000" algn="tl">
                    <a:srgbClr val="000000">
                      <a:alpha val="43137"/>
                    </a:srgbClr>
                  </a:outerShdw>
                </a:effectLst>
              </a:rPr>
              <a:t>STEM</a:t>
            </a:r>
            <a:r>
              <a:rPr lang="zh-TW" altLang="en-US" sz="2400" b="1" dirty="0">
                <a:effectLst>
                  <a:outerShdw blurRad="38100" dist="38100" dir="2700000" algn="tl">
                    <a:srgbClr val="000000">
                      <a:alpha val="43137"/>
                    </a:srgbClr>
                  </a:outerShdw>
                </a:effectLst>
              </a:rPr>
              <a:t>教育</a:t>
            </a:r>
            <a:endParaRPr lang="en-US" altLang="en-US" sz="2400" b="1" dirty="0">
              <a:effectLst>
                <a:outerShdw blurRad="38100" dist="38100" dir="2700000" algn="tl">
                  <a:srgbClr val="000000">
                    <a:alpha val="43137"/>
                  </a:srgbClr>
                </a:outerShdw>
              </a:effectLst>
            </a:endParaRPr>
          </a:p>
          <a:p>
            <a:pPr lvl="2">
              <a:spcBef>
                <a:spcPts val="0"/>
              </a:spcBef>
              <a:buFont typeface="Wingdings" panose="05000000000000000000" pitchFamily="2" charset="2"/>
              <a:buChar char="Ø"/>
            </a:pPr>
            <a:r>
              <a:rPr lang="en-US" altLang="en-US" sz="1200" dirty="0">
                <a:effectLst/>
              </a:rPr>
              <a:t>STEM</a:t>
            </a:r>
            <a:r>
              <a:rPr lang="zh-TW" altLang="en-US" sz="1200" dirty="0">
                <a:effectLst/>
              </a:rPr>
              <a:t>教育的简介</a:t>
            </a:r>
            <a:endParaRPr lang="en-US" altLang="en-US" sz="1200" dirty="0">
              <a:effectLst/>
            </a:endParaRPr>
          </a:p>
          <a:p>
            <a:pPr lvl="2">
              <a:spcBef>
                <a:spcPts val="0"/>
              </a:spcBef>
              <a:buFont typeface="Wingdings" panose="05000000000000000000" pitchFamily="2" charset="2"/>
              <a:buChar char="Ø"/>
            </a:pPr>
            <a:r>
              <a:rPr lang="en-US" altLang="en-US" sz="1200" dirty="0">
                <a:effectLst/>
              </a:rPr>
              <a:t>STEM</a:t>
            </a:r>
            <a:r>
              <a:rPr lang="zh-TW" altLang="en-US" sz="1200" dirty="0">
                <a:effectLst/>
              </a:rPr>
              <a:t>之间的关系</a:t>
            </a:r>
            <a:endParaRPr lang="en-US" altLang="en-US" sz="1200" dirty="0">
              <a:effectLst/>
            </a:endParaRPr>
          </a:p>
          <a:p>
            <a:pPr lvl="2">
              <a:spcBef>
                <a:spcPts val="0"/>
              </a:spcBef>
              <a:buFont typeface="Wingdings" panose="05000000000000000000" pitchFamily="2" charset="2"/>
              <a:buChar char="Ø"/>
            </a:pPr>
            <a:r>
              <a:rPr lang="en-US" altLang="en-US" sz="1200" dirty="0">
                <a:effectLst/>
              </a:rPr>
              <a:t>STEM</a:t>
            </a:r>
            <a:r>
              <a:rPr lang="zh-TW" altLang="en-US" sz="1200" dirty="0">
                <a:effectLst/>
              </a:rPr>
              <a:t>教育的内涵和特征</a:t>
            </a:r>
            <a:endParaRPr lang="en-US" altLang="en-US" sz="1200" dirty="0">
              <a:effectLst/>
            </a:endParaRPr>
          </a:p>
          <a:p>
            <a:pPr lvl="2">
              <a:spcBef>
                <a:spcPts val="0"/>
              </a:spcBef>
              <a:buFont typeface="Wingdings" panose="05000000000000000000" pitchFamily="2" charset="2"/>
              <a:buChar char="Ø"/>
            </a:pPr>
            <a:r>
              <a:rPr lang="en-US" altLang="en-US" sz="1200" dirty="0">
                <a:effectLst/>
              </a:rPr>
              <a:t>STEM</a:t>
            </a:r>
            <a:r>
              <a:rPr lang="zh-TW" altLang="en-US" sz="1200" dirty="0">
                <a:effectLst/>
              </a:rPr>
              <a:t>教学案例（简介）</a:t>
            </a:r>
            <a:endParaRPr lang="en-US" altLang="en-US" sz="1200" dirty="0">
              <a:effectLst/>
            </a:endParaRPr>
          </a:p>
          <a:p>
            <a:pPr lvl="2">
              <a:spcBef>
                <a:spcPts val="0"/>
              </a:spcBef>
              <a:buFont typeface="Wingdings" panose="05000000000000000000" pitchFamily="2" charset="2"/>
              <a:buChar char="Ø"/>
            </a:pPr>
            <a:r>
              <a:rPr lang="en-US" altLang="en-US" sz="1200" dirty="0">
                <a:effectLst/>
              </a:rPr>
              <a:t>STEM</a:t>
            </a:r>
            <a:r>
              <a:rPr lang="zh-TW" altLang="en-US" sz="1200" dirty="0">
                <a:effectLst/>
              </a:rPr>
              <a:t>教学案例</a:t>
            </a:r>
            <a:r>
              <a:rPr lang="en-US" altLang="en-US" sz="1200" dirty="0">
                <a:effectLst/>
              </a:rPr>
              <a:t> (</a:t>
            </a:r>
            <a:r>
              <a:rPr lang="zh-TW" altLang="en-US" sz="1200" dirty="0">
                <a:effectLst/>
              </a:rPr>
              <a:t>黄金分割值</a:t>
            </a:r>
            <a:r>
              <a:rPr lang="en-US" altLang="en-US" sz="1200" dirty="0" smtClean="0">
                <a:effectLst/>
              </a:rPr>
              <a:t>)</a:t>
            </a:r>
          </a:p>
          <a:p>
            <a:pPr lvl="1">
              <a:spcBef>
                <a:spcPts val="0"/>
              </a:spcBef>
              <a:buFont typeface="Wingdings" panose="05000000000000000000" pitchFamily="2" charset="2"/>
              <a:buChar char="Ø"/>
            </a:pPr>
            <a:endParaRPr lang="en-US" altLang="en-US" sz="1400" dirty="0" smtClean="0">
              <a:effectLst>
                <a:outerShdw blurRad="38100" dist="38100" dir="2700000" algn="tl">
                  <a:srgbClr val="000000">
                    <a:alpha val="43137"/>
                  </a:srgbClr>
                </a:outerShdw>
              </a:effectLst>
            </a:endParaRPr>
          </a:p>
          <a:p>
            <a:pPr marL="742950" lvl="2" indent="-342900">
              <a:spcBef>
                <a:spcPts val="600"/>
              </a:spcBef>
              <a:buFont typeface="Wingdings" panose="05000000000000000000" pitchFamily="2" charset="2"/>
              <a:buChar char="Ø"/>
            </a:pPr>
            <a:r>
              <a:rPr lang="zh-TW" altLang="en-US" sz="2400" b="1" dirty="0" smtClean="0">
                <a:effectLst>
                  <a:outerShdw blurRad="38100" dist="38100" dir="2700000" algn="tl">
                    <a:srgbClr val="000000">
                      <a:alpha val="43137"/>
                    </a:srgbClr>
                  </a:outerShdw>
                </a:effectLst>
              </a:rPr>
              <a:t>第二</a:t>
            </a:r>
            <a:r>
              <a:rPr lang="zh-TW" altLang="en-US" sz="2400" b="1" dirty="0">
                <a:effectLst>
                  <a:outerShdw blurRad="38100" dist="38100" dir="2700000" algn="tl">
                    <a:srgbClr val="000000">
                      <a:alpha val="43137"/>
                    </a:srgbClr>
                  </a:outerShdw>
                </a:effectLst>
              </a:rPr>
              <a:t>部分 </a:t>
            </a:r>
            <a:r>
              <a:rPr lang="en-US" altLang="zh-TW" sz="2400" b="1" dirty="0">
                <a:effectLst>
                  <a:outerShdw blurRad="38100" dist="38100" dir="2700000" algn="tl">
                    <a:srgbClr val="000000">
                      <a:alpha val="43137"/>
                    </a:srgbClr>
                  </a:outerShdw>
                </a:effectLst>
              </a:rPr>
              <a:t>- </a:t>
            </a:r>
            <a:r>
              <a:rPr lang="zh-TW" altLang="en-US" sz="2400" b="1" dirty="0">
                <a:effectLst>
                  <a:outerShdw blurRad="38100" dist="38100" dir="2700000" algn="tl">
                    <a:srgbClr val="000000">
                      <a:alpha val="43137"/>
                    </a:srgbClr>
                  </a:outerShdw>
                </a:effectLst>
              </a:rPr>
              <a:t>创客教育</a:t>
            </a:r>
            <a:endParaRPr lang="en-US" altLang="en-US" sz="2400" b="1" dirty="0">
              <a:effectLst>
                <a:outerShdw blurRad="38100" dist="38100" dir="2700000" algn="tl">
                  <a:srgbClr val="000000">
                    <a:alpha val="43137"/>
                  </a:srgbClr>
                </a:outerShdw>
              </a:effectLst>
            </a:endParaRPr>
          </a:p>
          <a:p>
            <a:pPr lvl="2">
              <a:spcBef>
                <a:spcPts val="0"/>
              </a:spcBef>
              <a:buFont typeface="Wingdings" panose="05000000000000000000" pitchFamily="2" charset="2"/>
              <a:buChar char="Ø"/>
            </a:pPr>
            <a:r>
              <a:rPr lang="zh-TW" altLang="en-US" sz="1200" dirty="0">
                <a:effectLst/>
              </a:rPr>
              <a:t>创客的特点及目标</a:t>
            </a:r>
            <a:endParaRPr lang="en-US" altLang="en-US" sz="1200" dirty="0">
              <a:effectLst/>
            </a:endParaRPr>
          </a:p>
          <a:p>
            <a:pPr lvl="2">
              <a:spcBef>
                <a:spcPts val="0"/>
              </a:spcBef>
              <a:buFont typeface="Wingdings" panose="05000000000000000000" pitchFamily="2" charset="2"/>
              <a:buChar char="Ø"/>
            </a:pPr>
            <a:r>
              <a:rPr lang="zh-TW" altLang="en-US" sz="1200" dirty="0">
                <a:effectLst/>
              </a:rPr>
              <a:t>群体创新学习模型</a:t>
            </a:r>
            <a:endParaRPr lang="en-US" altLang="en-US" sz="1200" dirty="0">
              <a:effectLst/>
            </a:endParaRPr>
          </a:p>
          <a:p>
            <a:pPr lvl="2">
              <a:spcBef>
                <a:spcPts val="0"/>
              </a:spcBef>
              <a:buFont typeface="Wingdings" panose="05000000000000000000" pitchFamily="2" charset="2"/>
              <a:buChar char="Ø"/>
            </a:pPr>
            <a:r>
              <a:rPr lang="zh-TW" altLang="en-US" sz="1200" dirty="0">
                <a:effectLst/>
              </a:rPr>
              <a:t>卡魅实验室介绍</a:t>
            </a:r>
            <a:endParaRPr lang="en-US" altLang="en-US" sz="1200" dirty="0">
              <a:effectLst/>
            </a:endParaRPr>
          </a:p>
          <a:p>
            <a:pPr lvl="2">
              <a:spcBef>
                <a:spcPts val="0"/>
              </a:spcBef>
              <a:buFont typeface="Wingdings" panose="05000000000000000000" pitchFamily="2" charset="2"/>
              <a:buChar char="Ø"/>
            </a:pPr>
            <a:r>
              <a:rPr lang="zh-TW" altLang="en-US" sz="1200" dirty="0">
                <a:effectLst/>
              </a:rPr>
              <a:t>作品介绍</a:t>
            </a:r>
            <a:endParaRPr lang="en-US" altLang="zh-TW" sz="1200" dirty="0">
              <a:effectLst/>
            </a:endParaRPr>
          </a:p>
          <a:p>
            <a:pPr lvl="1">
              <a:spcBef>
                <a:spcPts val="0"/>
              </a:spcBef>
              <a:buFont typeface="Wingdings" panose="05000000000000000000" pitchFamily="2" charset="2"/>
              <a:buChar char="Ø"/>
            </a:pPr>
            <a:endParaRPr lang="en-US" altLang="en-US" sz="1400" dirty="0" smtClean="0">
              <a:effectLst>
                <a:outerShdw blurRad="38100" dist="38100" dir="2700000" algn="tl">
                  <a:srgbClr val="000000">
                    <a:alpha val="43137"/>
                  </a:srgbClr>
                </a:outerShdw>
              </a:effectLst>
            </a:endParaRPr>
          </a:p>
          <a:p>
            <a:pPr marL="742950" lvl="2" indent="-342900">
              <a:spcBef>
                <a:spcPts val="600"/>
              </a:spcBef>
              <a:buFont typeface="Wingdings" panose="05000000000000000000" pitchFamily="2" charset="2"/>
              <a:buChar char="Ø"/>
            </a:pPr>
            <a:r>
              <a:rPr lang="zh-TW" altLang="en-US" sz="2400" b="1" dirty="0" smtClean="0">
                <a:effectLst>
                  <a:outerShdw blurRad="38100" dist="38100" dir="2700000" algn="tl">
                    <a:srgbClr val="000000">
                      <a:alpha val="43137"/>
                    </a:srgbClr>
                  </a:outerShdw>
                </a:effectLst>
              </a:rPr>
              <a:t>第三</a:t>
            </a:r>
            <a:r>
              <a:rPr lang="zh-TW" altLang="en-US" sz="2400" b="1" dirty="0">
                <a:effectLst>
                  <a:outerShdw blurRad="38100" dist="38100" dir="2700000" algn="tl">
                    <a:srgbClr val="000000">
                      <a:alpha val="43137"/>
                    </a:srgbClr>
                  </a:outerShdw>
                </a:effectLst>
              </a:rPr>
              <a:t>部分</a:t>
            </a:r>
            <a:r>
              <a:rPr lang="en-US" altLang="en-US" sz="2400" b="1" dirty="0">
                <a:effectLst>
                  <a:outerShdw blurRad="38100" dist="38100" dir="2700000" algn="tl">
                    <a:srgbClr val="000000">
                      <a:alpha val="43137"/>
                    </a:srgbClr>
                  </a:outerShdw>
                </a:effectLst>
              </a:rPr>
              <a:t> - </a:t>
            </a:r>
            <a:r>
              <a:rPr lang="zh-TW" altLang="en-US" sz="2400" b="1" dirty="0">
                <a:effectLst>
                  <a:outerShdw blurRad="38100" dist="38100" dir="2700000" algn="tl">
                    <a:srgbClr val="000000">
                      <a:alpha val="43137"/>
                    </a:srgbClr>
                  </a:outerShdw>
                </a:effectLst>
              </a:rPr>
              <a:t>创客教育和</a:t>
            </a:r>
            <a:r>
              <a:rPr lang="en-US" altLang="en-US" sz="2400" b="1" dirty="0">
                <a:effectLst>
                  <a:outerShdw blurRad="38100" dist="38100" dir="2700000" algn="tl">
                    <a:srgbClr val="000000">
                      <a:alpha val="43137"/>
                    </a:srgbClr>
                  </a:outerShdw>
                </a:effectLst>
              </a:rPr>
              <a:t>STEM</a:t>
            </a:r>
            <a:r>
              <a:rPr lang="zh-TW" altLang="en-US" sz="2400" b="1" dirty="0">
                <a:effectLst>
                  <a:outerShdw blurRad="38100" dist="38100" dir="2700000" algn="tl">
                    <a:srgbClr val="000000">
                      <a:alpha val="43137"/>
                    </a:srgbClr>
                  </a:outerShdw>
                </a:effectLst>
              </a:rPr>
              <a:t>教育的关系</a:t>
            </a:r>
            <a:endParaRPr lang="en-US" altLang="en-US" sz="2400" b="1" dirty="0">
              <a:effectLst>
                <a:outerShdw blurRad="38100" dist="38100" dir="2700000" algn="tl">
                  <a:srgbClr val="000000">
                    <a:alpha val="43137"/>
                  </a:srgbClr>
                </a:outerShdw>
              </a:effectLst>
            </a:endParaRPr>
          </a:p>
          <a:p>
            <a:pPr lvl="2">
              <a:spcBef>
                <a:spcPts val="0"/>
              </a:spcBef>
              <a:buFont typeface="Wingdings" panose="05000000000000000000" pitchFamily="2" charset="2"/>
              <a:buChar char="Ø"/>
            </a:pPr>
            <a:r>
              <a:rPr lang="zh-TW" altLang="en-US" sz="1200" dirty="0">
                <a:effectLst/>
              </a:rPr>
              <a:t>创客教育和</a:t>
            </a:r>
            <a:r>
              <a:rPr lang="en-US" altLang="en-US" sz="1200" dirty="0">
                <a:effectLst/>
              </a:rPr>
              <a:t>STEM</a:t>
            </a:r>
            <a:r>
              <a:rPr lang="zh-TW" altLang="en-US" sz="1200" dirty="0">
                <a:effectLst/>
              </a:rPr>
              <a:t>结合的意义</a:t>
            </a:r>
            <a:endParaRPr lang="en-US" altLang="en-US" sz="1200" dirty="0">
              <a:effectLst/>
            </a:endParaRPr>
          </a:p>
          <a:p>
            <a:pPr lvl="2">
              <a:spcBef>
                <a:spcPts val="0"/>
              </a:spcBef>
              <a:buFont typeface="Wingdings" panose="05000000000000000000" pitchFamily="2" charset="2"/>
              <a:buChar char="Ø"/>
            </a:pPr>
            <a:r>
              <a:rPr lang="zh-TW" altLang="en-US" sz="1200" dirty="0">
                <a:effectLst/>
              </a:rPr>
              <a:t>创客文化与</a:t>
            </a:r>
            <a:r>
              <a:rPr lang="en-US" altLang="en-US" sz="1200" dirty="0">
                <a:effectLst/>
              </a:rPr>
              <a:t>STEM</a:t>
            </a:r>
            <a:r>
              <a:rPr lang="zh-TW" altLang="en-US" sz="1200" dirty="0">
                <a:effectLst/>
              </a:rPr>
              <a:t>教育的异同及借鉴</a:t>
            </a:r>
            <a:endParaRPr lang="en-US" altLang="zh-TW" sz="1200" dirty="0">
              <a:effectLst/>
            </a:endParaRPr>
          </a:p>
          <a:p>
            <a:pPr lvl="1">
              <a:spcBef>
                <a:spcPts val="0"/>
              </a:spcBef>
              <a:buFont typeface="Wingdings" panose="05000000000000000000" pitchFamily="2" charset="2"/>
              <a:buChar char="Ø"/>
            </a:pPr>
            <a:endParaRPr lang="en-US" altLang="en-US" sz="1400" dirty="0" smtClean="0">
              <a:effectLst>
                <a:outerShdw blurRad="38100" dist="38100" dir="2700000" algn="tl">
                  <a:srgbClr val="000000">
                    <a:alpha val="43137"/>
                  </a:srgbClr>
                </a:outerShdw>
              </a:effectLst>
            </a:endParaRPr>
          </a:p>
          <a:p>
            <a:pPr marL="742950" lvl="2" indent="-342900">
              <a:spcBef>
                <a:spcPts val="600"/>
              </a:spcBef>
              <a:buFont typeface="Wingdings" panose="05000000000000000000" pitchFamily="2" charset="2"/>
              <a:buChar char="Ø"/>
            </a:pPr>
            <a:r>
              <a:rPr lang="zh-TW" altLang="en-US" sz="2400" b="1" dirty="0" smtClean="0">
                <a:effectLst>
                  <a:outerShdw blurRad="38100" dist="38100" dir="2700000" algn="tl">
                    <a:srgbClr val="000000">
                      <a:alpha val="43137"/>
                    </a:srgbClr>
                  </a:outerShdw>
                </a:effectLst>
              </a:rPr>
              <a:t>第四</a:t>
            </a:r>
            <a:r>
              <a:rPr lang="zh-TW" altLang="en-US" sz="2400" b="1" dirty="0">
                <a:effectLst>
                  <a:outerShdw blurRad="38100" dist="38100" dir="2700000" algn="tl">
                    <a:srgbClr val="000000">
                      <a:alpha val="43137"/>
                    </a:srgbClr>
                  </a:outerShdw>
                </a:effectLst>
              </a:rPr>
              <a:t>部分 </a:t>
            </a:r>
            <a:r>
              <a:rPr lang="en-US" altLang="zh-TW" sz="2400" b="1" dirty="0">
                <a:effectLst>
                  <a:outerShdw blurRad="38100" dist="38100" dir="2700000" algn="tl">
                    <a:srgbClr val="000000">
                      <a:alpha val="43137"/>
                    </a:srgbClr>
                  </a:outerShdw>
                </a:effectLst>
              </a:rPr>
              <a:t>- </a:t>
            </a:r>
            <a:r>
              <a:rPr lang="zh-TW" altLang="en-US" sz="2400" b="1" dirty="0">
                <a:effectLst>
                  <a:outerShdw blurRad="38100" dist="38100" dir="2700000" algn="tl">
                    <a:srgbClr val="000000">
                      <a:alpha val="43137"/>
                    </a:srgbClr>
                  </a:outerShdw>
                </a:effectLst>
              </a:rPr>
              <a:t>在学校实践</a:t>
            </a:r>
            <a:r>
              <a:rPr lang="en-US" altLang="en-US" sz="2400" b="1" dirty="0">
                <a:effectLst>
                  <a:outerShdw blurRad="38100" dist="38100" dir="2700000" algn="tl">
                    <a:srgbClr val="000000">
                      <a:alpha val="43137"/>
                    </a:srgbClr>
                  </a:outerShdw>
                </a:effectLst>
              </a:rPr>
              <a:t>STEM</a:t>
            </a:r>
            <a:r>
              <a:rPr lang="zh-TW" altLang="en-US" sz="2400" b="1" dirty="0">
                <a:effectLst>
                  <a:outerShdw blurRad="38100" dist="38100" dir="2700000" algn="tl">
                    <a:srgbClr val="000000">
                      <a:alpha val="43137"/>
                    </a:srgbClr>
                  </a:outerShdw>
                </a:effectLst>
              </a:rPr>
              <a:t>教育的方法</a:t>
            </a:r>
            <a:endParaRPr lang="en-US" altLang="en-US" sz="2400" b="1" dirty="0">
              <a:effectLst>
                <a:outerShdw blurRad="38100" dist="38100" dir="2700000" algn="tl">
                  <a:srgbClr val="000000">
                    <a:alpha val="43137"/>
                  </a:srgbClr>
                </a:outerShdw>
              </a:effectLst>
            </a:endParaRPr>
          </a:p>
          <a:p>
            <a:pPr lvl="2">
              <a:spcBef>
                <a:spcPts val="0"/>
              </a:spcBef>
              <a:buFont typeface="Wingdings" panose="05000000000000000000" pitchFamily="2" charset="2"/>
              <a:buChar char="Ø"/>
            </a:pPr>
            <a:r>
              <a:rPr lang="zh-TW" altLang="en-US" sz="1200" dirty="0">
                <a:effectLst>
                  <a:outerShdw blurRad="38100" dist="38100" dir="2700000" algn="tl">
                    <a:srgbClr val="000000">
                      <a:alpha val="43137"/>
                    </a:srgbClr>
                  </a:outerShdw>
                </a:effectLst>
              </a:rPr>
              <a:t>学</a:t>
            </a:r>
            <a:r>
              <a:rPr lang="zh-TW" altLang="en-US" sz="1200" dirty="0">
                <a:effectLst/>
              </a:rPr>
              <a:t>校借助创客教育培养学生</a:t>
            </a:r>
            <a:r>
              <a:rPr lang="en-US" altLang="en-US" sz="1200" dirty="0">
                <a:effectLst/>
              </a:rPr>
              <a:t>STEM</a:t>
            </a:r>
            <a:r>
              <a:rPr lang="zh-TW" altLang="en-US" sz="1200" dirty="0">
                <a:effectLst/>
              </a:rPr>
              <a:t>素养</a:t>
            </a:r>
            <a:endParaRPr lang="en-US" altLang="en-US" sz="1200" dirty="0">
              <a:effectLst/>
            </a:endParaRPr>
          </a:p>
          <a:p>
            <a:pPr lvl="2">
              <a:spcBef>
                <a:spcPts val="0"/>
              </a:spcBef>
              <a:buFont typeface="Wingdings" panose="05000000000000000000" pitchFamily="2" charset="2"/>
              <a:buChar char="Ø"/>
            </a:pPr>
            <a:r>
              <a:rPr lang="zh-TW" altLang="en-US" sz="1200" dirty="0">
                <a:effectLst/>
              </a:rPr>
              <a:t>真实情景案例</a:t>
            </a:r>
            <a:r>
              <a:rPr lang="en-US" altLang="en-US" sz="1200" dirty="0">
                <a:effectLst/>
              </a:rPr>
              <a:t> - </a:t>
            </a:r>
            <a:r>
              <a:rPr lang="zh-TW" altLang="en-US" sz="1200" dirty="0">
                <a:effectLst/>
              </a:rPr>
              <a:t>手机吊冰箱</a:t>
            </a:r>
            <a:endParaRPr lang="en-US" altLang="en-US" sz="1200" dirty="0">
              <a:effectLst/>
            </a:endParaRPr>
          </a:p>
          <a:p>
            <a:pPr marL="457200" lvl="1" indent="-457200">
              <a:spcBef>
                <a:spcPts val="600"/>
              </a:spcBef>
              <a:buFont typeface="Arial" panose="020B0604020202020204" pitchFamily="34" charset="0"/>
              <a:buChar char="•"/>
            </a:pPr>
            <a:r>
              <a:rPr lang="zh-TW" altLang="en-US" b="1" dirty="0">
                <a:effectLst>
                  <a:outerShdw blurRad="38100" dist="38100" dir="2700000" algn="tl">
                    <a:srgbClr val="000000">
                      <a:alpha val="43137"/>
                    </a:srgbClr>
                  </a:outerShdw>
                </a:effectLst>
              </a:rPr>
              <a:t>总</a:t>
            </a:r>
            <a:r>
              <a:rPr lang="zh-TW" altLang="en-US" b="1" dirty="0" smtClean="0">
                <a:effectLst>
                  <a:outerShdw blurRad="38100" dist="38100" dir="2700000" algn="tl">
                    <a:srgbClr val="000000">
                      <a:alpha val="43137"/>
                    </a:srgbClr>
                  </a:outerShdw>
                </a:effectLst>
              </a:rPr>
              <a:t>结</a:t>
            </a:r>
            <a:endParaRPr lang="en-US" altLang="zh-TW" b="1" dirty="0" smtClean="0">
              <a:effectLst>
                <a:outerShdw blurRad="38100" dist="38100" dir="2700000" algn="tl">
                  <a:srgbClr val="000000">
                    <a:alpha val="43137"/>
                  </a:srgbClr>
                </a:outerShdw>
              </a:effectLst>
            </a:endParaRPr>
          </a:p>
          <a:p>
            <a:pPr marL="457200" lvl="1" indent="-457200">
              <a:spcBef>
                <a:spcPts val="600"/>
              </a:spcBef>
              <a:buFont typeface="Arial" panose="020B0604020202020204" pitchFamily="34" charset="0"/>
              <a:buChar char="•"/>
            </a:pPr>
            <a:r>
              <a:rPr lang="zh-TW" altLang="en-US" b="1" dirty="0">
                <a:effectLst>
                  <a:outerShdw blurRad="38100" dist="38100" dir="2700000" algn="tl" rotWithShape="0">
                    <a:srgbClr val="000000">
                      <a:alpha val="43137"/>
                    </a:srgbClr>
                  </a:outerShdw>
                </a:effectLst>
              </a:rPr>
              <a:t>视频</a:t>
            </a:r>
            <a:r>
              <a:rPr lang="zh-TW" altLang="en-US" b="1" dirty="0" smtClean="0">
                <a:effectLst>
                  <a:outerShdw blurRad="38100" dist="38100" dir="2700000" algn="tl" rotWithShape="0">
                    <a:srgbClr val="000000">
                      <a:alpha val="43137"/>
                    </a:srgbClr>
                  </a:outerShdw>
                </a:effectLst>
              </a:rPr>
              <a:t>索引</a:t>
            </a:r>
            <a:endParaRPr lang="en-US" altLang="zh-TW" b="1" dirty="0">
              <a:effectLst>
                <a:outerShdw blurRad="38100" dist="38100" dir="2700000" algn="tl" rotWithShape="0">
                  <a:srgbClr val="000000">
                    <a:alpha val="43137"/>
                  </a:srgbClr>
                </a:outerShdw>
              </a:effectLst>
            </a:endParaRPr>
          </a:p>
        </p:txBody>
      </p:sp>
      <p:sp>
        <p:nvSpPr>
          <p:cNvPr id="5" name="標題 1"/>
          <p:cNvSpPr>
            <a:spLocks noGrp="1"/>
          </p:cNvSpPr>
          <p:nvPr>
            <p:ph type="title"/>
          </p:nvPr>
        </p:nvSpPr>
        <p:spPr>
          <a:xfrm>
            <a:off x="35496" y="-27384"/>
            <a:ext cx="1676872" cy="710952"/>
          </a:xfrm>
        </p:spPr>
        <p:txBody>
          <a:bodyPr>
            <a:normAutofit/>
          </a:bodyPr>
          <a:lstStyle/>
          <a:p>
            <a:pPr marL="0" indent="0" algn="l"/>
            <a:r>
              <a:rPr lang="zh-TW" altLang="en-US" dirty="0" smtClean="0"/>
              <a:t>目录</a:t>
            </a:r>
            <a:endParaRPr lang="zh-TW" altLang="en-US" dirty="0"/>
          </a:p>
        </p:txBody>
      </p:sp>
      <p:sp>
        <p:nvSpPr>
          <p:cNvPr id="2" name="文字方塊 1"/>
          <p:cNvSpPr txBox="1"/>
          <p:nvPr/>
        </p:nvSpPr>
        <p:spPr>
          <a:xfrm>
            <a:off x="6012160" y="5734997"/>
            <a:ext cx="288032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450850" indent="-450850"/>
            <a:r>
              <a:rPr lang="zh-TW" altLang="en-US" sz="1200" b="1" dirty="0" smtClean="0">
                <a:solidFill>
                  <a:srgbClr val="FF0000"/>
                </a:solidFill>
                <a:latin typeface="微軟正黑體" panose="020B0604030504040204" pitchFamily="34" charset="-120"/>
                <a:ea typeface="微軟正黑體" panose="020B0604030504040204" pitchFamily="34" charset="-120"/>
              </a:rPr>
              <a:t>注意</a:t>
            </a:r>
            <a:r>
              <a:rPr lang="zh-TW" altLang="en-US" sz="1200" dirty="0">
                <a:solidFill>
                  <a:srgbClr val="FF0000"/>
                </a:solidFill>
                <a:latin typeface="微軟正黑體" panose="020B0604030504040204" pitchFamily="34" charset="-120"/>
                <a:ea typeface="微軟正黑體" panose="020B0604030504040204" pitchFamily="34" charset="-120"/>
              </a:rPr>
              <a:t>：瀏覽講座視頻檔須啟用外部連結，请</a:t>
            </a:r>
            <a:r>
              <a:rPr lang="zh-TW" altLang="en-US" sz="1200" dirty="0" smtClean="0">
                <a:solidFill>
                  <a:srgbClr val="FF0000"/>
                </a:solidFill>
                <a:latin typeface="微軟正黑體" panose="020B0604030504040204" pitchFamily="34" charset="-120"/>
                <a:ea typeface="微軟正黑體" panose="020B0604030504040204" pitchFamily="34" charset="-120"/>
              </a:rPr>
              <a:t>在弹出对话框按</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b="1" u="sng" dirty="0" smtClean="0">
                <a:solidFill>
                  <a:srgbClr val="FF0000"/>
                </a:solidFill>
                <a:latin typeface="微軟正黑體" panose="020B0604030504040204" pitchFamily="34" charset="-120"/>
                <a:ea typeface="微軟正黑體" panose="020B0604030504040204" pitchFamily="34" charset="-120"/>
              </a:rPr>
              <a:t>启用内容</a:t>
            </a:r>
            <a:r>
              <a:rPr lang="en-US" altLang="zh-TW" sz="1200" b="1" u="sng" dirty="0" smtClean="0">
                <a:solidFill>
                  <a:srgbClr val="FF0000"/>
                </a:solidFill>
                <a:latin typeface="微軟正黑體" panose="020B0604030504040204" pitchFamily="34" charset="-120"/>
                <a:ea typeface="微軟正黑體" panose="020B0604030504040204" pitchFamily="34" charset="-120"/>
              </a:rPr>
              <a:t>/Enable Content</a:t>
            </a:r>
            <a:r>
              <a:rPr lang="en-US" altLang="zh-TW" sz="1200" b="1" dirty="0" smtClean="0">
                <a:solidFill>
                  <a:srgbClr val="FF0000"/>
                </a:solidFill>
                <a:latin typeface="微軟正黑體" panose="020B0604030504040204" pitchFamily="34" charset="-120"/>
                <a:ea typeface="微軟正黑體" panose="020B0604030504040204" pitchFamily="34" charset="-120"/>
              </a:rPr>
              <a:t>"</a:t>
            </a:r>
            <a:r>
              <a:rPr lang="zh-TW" altLang="en-US" sz="1200" dirty="0" smtClean="0">
                <a:solidFill>
                  <a:srgbClr val="FF0000"/>
                </a:solidFill>
                <a:latin typeface="微軟正黑體" panose="020B0604030504040204" pitchFamily="34" charset="-120"/>
                <a:ea typeface="微軟正黑體" panose="020B0604030504040204" pitchFamily="34" charset="-120"/>
              </a:rPr>
              <a:t>以便观看．</a:t>
            </a:r>
            <a:endParaRPr lang="en-US" altLang="en-US" sz="12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731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標題 1"/>
          <p:cNvSpPr>
            <a:spLocks noGrp="1"/>
          </p:cNvSpPr>
          <p:nvPr>
            <p:ph type="title"/>
          </p:nvPr>
        </p:nvSpPr>
        <p:spPr>
          <a:xfrm>
            <a:off x="-3513584" y="-234280"/>
            <a:ext cx="8229600" cy="1143000"/>
          </a:xfrm>
        </p:spPr>
        <p:txBody>
          <a:bodyPr>
            <a:normAutofit/>
          </a:bodyPr>
          <a:lstStyle/>
          <a:p>
            <a:pPr fontAlgn="t"/>
            <a:r>
              <a:rPr lang="zh-TW" altLang="en-US" dirty="0"/>
              <a:t>引言</a:t>
            </a:r>
            <a:endParaRPr lang="en-US" altLang="en-US" b="0" dirty="0">
              <a:effectLst/>
            </a:endParaRPr>
          </a:p>
        </p:txBody>
      </p:sp>
      <p:sp>
        <p:nvSpPr>
          <p:cNvPr id="27" name="文字方塊 26"/>
          <p:cNvSpPr txBox="1"/>
          <p:nvPr/>
        </p:nvSpPr>
        <p:spPr>
          <a:xfrm>
            <a:off x="277676" y="4163596"/>
            <a:ext cx="5416868" cy="1569660"/>
          </a:xfrm>
          <a:prstGeom prst="rect">
            <a:avLst/>
          </a:prstGeom>
          <a:noFill/>
        </p:spPr>
        <p:txBody>
          <a:bodyPr wrap="none" rtlCol="0">
            <a:spAutoFit/>
          </a:bodyPr>
          <a:lstStyle/>
          <a:p>
            <a:pPr algn="ctr"/>
            <a:r>
              <a:rPr lang="en-US" altLang="zh-TW" sz="2400" b="1" dirty="0" smtClean="0">
                <a:solidFill>
                  <a:srgbClr val="F15A22"/>
                </a:solidFill>
                <a:effectLst>
                  <a:glow rad="127000">
                    <a:schemeClr val="bg1"/>
                  </a:glow>
                </a:effectLst>
                <a:latin typeface="微軟正黑體" panose="020B0604030504040204" pitchFamily="34" charset="-120"/>
                <a:ea typeface="微軟正黑體" panose="020B0604030504040204" pitchFamily="34" charset="-120"/>
              </a:rPr>
              <a:t>STEAM</a:t>
            </a:r>
            <a:r>
              <a:rPr lang="en-US" altLang="zh-TW" sz="2400" b="1" dirty="0" smtClean="0">
                <a:solidFill>
                  <a:schemeClr val="accent1">
                    <a:lumMod val="75000"/>
                  </a:schemeClr>
                </a:solidFill>
                <a:effectLst>
                  <a:glow rad="127000">
                    <a:schemeClr val="bg1"/>
                  </a:glow>
                </a:effectLst>
                <a:latin typeface="微軟正黑體" panose="020B0604030504040204" pitchFamily="34" charset="-120"/>
                <a:ea typeface="微軟正黑體" panose="020B0604030504040204" pitchFamily="34" charset="-120"/>
              </a:rPr>
              <a:t> </a:t>
            </a: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教育综合不同学科知识</a:t>
            </a:r>
            <a:endParaRPr lang="zh-HK" alt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融合不同学科的实践活动、精神和内涵</a:t>
            </a:r>
            <a:endParaRPr lang="zh-HK" alt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强调不同学科教育的关联</a:t>
            </a:r>
            <a:endParaRPr lang="zh-HK" alt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着重培养学生的综合素养</a:t>
            </a:r>
            <a:endParaRPr 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p:txBody>
      </p:sp>
      <p:sp>
        <p:nvSpPr>
          <p:cNvPr id="28" name="文字方塊 27"/>
          <p:cNvSpPr txBox="1"/>
          <p:nvPr/>
        </p:nvSpPr>
        <p:spPr>
          <a:xfrm>
            <a:off x="107504" y="1688029"/>
            <a:ext cx="5731056" cy="2308324"/>
          </a:xfrm>
          <a:prstGeom prst="rect">
            <a:avLst/>
          </a:prstGeom>
          <a:noFill/>
        </p:spPr>
        <p:txBody>
          <a:bodyPr wrap="none" rtlCol="0">
            <a:spAutoFit/>
          </a:bodyPr>
          <a:lstStyle/>
          <a:p>
            <a:pPr algn="ctr"/>
            <a:r>
              <a:rPr lang="zh-HK"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本活动是</a:t>
            </a:r>
            <a:r>
              <a:rPr lang="zh-HK" altLang="en-US" sz="2400" b="1" dirty="0" smtClean="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en-US" altLang="zh-TW" sz="2400" b="1" dirty="0" err="1">
                <a:solidFill>
                  <a:srgbClr val="F15A22"/>
                </a:solidFill>
                <a:effectLst>
                  <a:glow rad="127000">
                    <a:schemeClr val="bg1"/>
                  </a:glow>
                </a:effectLst>
                <a:latin typeface="微軟正黑體" panose="020B0604030504040204" pitchFamily="34" charset="-120"/>
                <a:ea typeface="微軟正黑體" panose="020B0604030504040204" pitchFamily="34" charset="-120"/>
              </a:rPr>
              <a:t>T-excel</a:t>
            </a:r>
            <a:r>
              <a:rPr lang="en-US" altLang="zh-HK" sz="2400" b="1" dirty="0" err="1">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en-US" altLang="zh-TW" sz="2400" b="1" dirty="0" err="1">
                <a:solidFill>
                  <a:srgbClr val="F15A22"/>
                </a:solidFill>
                <a:effectLst>
                  <a:glow rad="127000">
                    <a:schemeClr val="bg1"/>
                  </a:glow>
                </a:effectLst>
                <a:latin typeface="微軟正黑體" panose="020B0604030504040204" pitchFamily="34" charset="-120"/>
                <a:ea typeface="微軟正黑體" panose="020B0604030504040204" pitchFamily="34" charset="-120"/>
              </a:rPr>
              <a:t>hk</a:t>
            </a:r>
            <a:r>
              <a:rPr lang="zh-TW" altLang="en-US"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endParaRPr lang="en-US" altLang="zh-TW"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endParaRPr>
          </a:p>
          <a:p>
            <a:pPr algn="ctr"/>
            <a:r>
              <a:rPr lang="zh-HK"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计划下</a:t>
            </a:r>
            <a:r>
              <a:rPr lang="zh-HK" altLang="en-US"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en-US" altLang="zh-TW"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T-</a:t>
            </a:r>
            <a:r>
              <a:rPr lang="zh-HK" altLang="en-US"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分享</a:t>
            </a:r>
            <a:r>
              <a:rPr lang="zh-HK" altLang="en-US" sz="2400" b="1" dirty="0" smtClean="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zh-HK"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项目</a:t>
            </a:r>
            <a:endParaRPr lang="en-US" altLang="zh-HK"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专业讲座系列的首场讲座</a:t>
            </a:r>
            <a:endParaRPr lang="zh-HK" alt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教师及校长专业发展委员会</a:t>
            </a:r>
            <a:endParaRPr lang="en-US" altLang="zh-TW"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将会继续透过</a:t>
            </a:r>
            <a:r>
              <a:rPr lang="zh-TW" altLang="en-US" sz="2400" b="1" dirty="0" smtClean="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en-US" altLang="zh-TW"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T-</a:t>
            </a:r>
            <a:r>
              <a:rPr lang="zh-TW" altLang="en-US" sz="2400" b="1" dirty="0">
                <a:solidFill>
                  <a:srgbClr val="F15A22"/>
                </a:solidFill>
                <a:effectLst>
                  <a:glow rad="127000">
                    <a:schemeClr val="bg1"/>
                  </a:glow>
                </a:effectLst>
                <a:latin typeface="微軟正黑體" panose="020B0604030504040204" pitchFamily="34" charset="-120"/>
                <a:ea typeface="微軟正黑體" panose="020B0604030504040204" pitchFamily="34" charset="-120"/>
              </a:rPr>
              <a:t>分享</a:t>
            </a:r>
            <a:r>
              <a:rPr lang="zh-TW" altLang="en-US" sz="2400" b="1" dirty="0" smtClean="0">
                <a:solidFill>
                  <a:srgbClr val="F15A22"/>
                </a:solidFill>
                <a:effectLst>
                  <a:glow rad="127000">
                    <a:schemeClr val="bg1"/>
                  </a:glow>
                </a:effectLst>
                <a:latin typeface="微軟正黑體" panose="020B0604030504040204" pitchFamily="34" charset="-120"/>
                <a:ea typeface="微軟正黑體" panose="020B0604030504040204" pitchFamily="34" charset="-120"/>
              </a:rPr>
              <a:t>」</a:t>
            </a: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的专业交流平台</a:t>
            </a:r>
            <a:endParaRPr lang="zh-HK" altLang="en-US"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a:p>
            <a:pPr algn="ctr"/>
            <a:r>
              <a:rPr lang="zh-TW" altLang="en-US" sz="2400" b="1" dirty="0" smtClean="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rPr>
              <a:t>筹办一系列专业发展活动以提升教学效能</a:t>
            </a:r>
            <a:endParaRPr lang="en-US" altLang="zh-HK" sz="2400" b="1" dirty="0">
              <a:solidFill>
                <a:schemeClr val="accent1">
                  <a:lumMod val="75000"/>
                </a:schemeClr>
              </a:solidFill>
              <a:effectLst>
                <a:glow rad="127000">
                  <a:schemeClr val="bg1">
                    <a:alpha val="85000"/>
                  </a:schemeClr>
                </a:glow>
              </a:effectLst>
              <a:latin typeface="微軟正黑體" panose="020B0604030504040204" pitchFamily="34" charset="-120"/>
              <a:ea typeface="微軟正黑體" panose="020B0604030504040204" pitchFamily="34" charset="-120"/>
            </a:endParaRPr>
          </a:p>
        </p:txBody>
      </p:sp>
      <p:pic>
        <p:nvPicPr>
          <p:cNvPr id="9" name="TXViFj1WrCg?autoplay=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4873404" y="355514"/>
            <a:ext cx="3950185" cy="2221004"/>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6" name="文字方塊 5"/>
          <p:cNvSpPr txBox="1"/>
          <p:nvPr/>
        </p:nvSpPr>
        <p:spPr>
          <a:xfrm>
            <a:off x="5695844" y="2656564"/>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https://youtu.be/TXViFj1WrCg</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763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cTn>
                <p:tgtEl>
                  <p:spTgt spid="9"/>
                </p:tgtEl>
              </p:cMediaNode>
            </p:video>
          </p:childTnLst>
        </p:cTn>
      </p:par>
    </p:tnLst>
    <p:bldLst>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264188" y="1979028"/>
            <a:ext cx="6531010" cy="1722266"/>
          </a:xfrm>
          <a:prstGeom prst="rect">
            <a:avLst/>
          </a:prstGeom>
        </p:spPr>
        <p:txBody>
          <a:bodyPr vert="horz" lIns="91440" tIns="45720" rIns="91440" bIns="45720" rtlCol="0"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lgn="ctr" defTabSz="914400" rtl="0" eaLnBrk="1" latinLnBrk="0" hangingPunct="1">
              <a:spcBef>
                <a:spcPct val="0"/>
              </a:spcBef>
              <a:buNone/>
              <a:defRPr lang="zh-TW" altLang="en-US" sz="3200" b="1" kern="1200" dirty="0">
                <a:solidFill>
                  <a:schemeClr val="tx1"/>
                </a:solidFill>
                <a:effectLst>
                  <a:outerShdw blurRad="50800" dist="12700" dir="2700000" algn="tl" rotWithShape="0">
                    <a:prstClr val="black">
                      <a:alpha val="60000"/>
                    </a:prstClr>
                  </a:outerShdw>
                </a:effectLst>
                <a:latin typeface="微軟正黑體" panose="020B0604030504040204" pitchFamily="34" charset="-120"/>
                <a:ea typeface="微軟正黑體" panose="020B0604030504040204" pitchFamily="34" charset="-120"/>
                <a:cs typeface="+mn-cs"/>
              </a:defRPr>
            </a:lvl1pPr>
          </a:lstStyle>
          <a:p>
            <a:pPr>
              <a:lnSpc>
                <a:spcPct val="150000"/>
              </a:lnSpc>
            </a:pPr>
            <a:r>
              <a:rPr lang="zh-TW" altLang="en-US"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第一部分</a:t>
            </a:r>
            <a:endParaRPr lang="en-US" altLang="zh-TW"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nSpc>
                <a:spcPct val="150000"/>
              </a:lnSpc>
            </a:pPr>
            <a:r>
              <a:rPr lang="en-US" altLang="zh-TW" sz="44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STEM</a:t>
            </a:r>
            <a:r>
              <a:rPr lang="zh-TW" altLang="en-US" sz="44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教育</a:t>
            </a:r>
          </a:p>
        </p:txBody>
      </p:sp>
    </p:spTree>
    <p:extLst>
      <p:ext uri="{BB962C8B-B14F-4D97-AF65-F5344CB8AC3E}">
        <p14:creationId xmlns:p14="http://schemas.microsoft.com/office/powerpoint/2010/main" val="371932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338796734"/>
              </p:ext>
            </p:extLst>
          </p:nvPr>
        </p:nvGraphicFramePr>
        <p:xfrm>
          <a:off x="-324544" y="-171400"/>
          <a:ext cx="9649072" cy="7279900"/>
        </p:xfrm>
        <a:graphic>
          <a:graphicData uri="http://schemas.openxmlformats.org/drawingml/2006/table">
            <a:tbl>
              <a:tblPr firstRow="1" bandRow="1">
                <a:tableStyleId>{BDBED569-4797-4DF1-A0F4-6AAB3CD982D8}</a:tableStyleId>
              </a:tblPr>
              <a:tblGrid>
                <a:gridCol w="4176464"/>
                <a:gridCol w="5472608"/>
              </a:tblGrid>
              <a:tr h="3816424">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463476">
                <a:tc>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grpSp>
        <p:nvGrpSpPr>
          <p:cNvPr id="15" name="群組 14"/>
          <p:cNvGrpSpPr/>
          <p:nvPr/>
        </p:nvGrpSpPr>
        <p:grpSpPr>
          <a:xfrm>
            <a:off x="4022311" y="91233"/>
            <a:ext cx="4942177" cy="3481784"/>
            <a:chOff x="0" y="-100013"/>
            <a:chExt cx="9144000" cy="6958013"/>
          </a:xfrm>
        </p:grpSpPr>
        <p:pic>
          <p:nvPicPr>
            <p:cNvPr id="16" name="图片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0013"/>
              <a:ext cx="914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
            <p:cNvSpPr txBox="1">
              <a:spLocks noChangeArrowheads="1"/>
            </p:cNvSpPr>
            <p:nvPr/>
          </p:nvSpPr>
          <p:spPr bwMode="auto">
            <a:xfrm>
              <a:off x="4522789" y="1765300"/>
              <a:ext cx="570037" cy="70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2000" b="0" dirty="0">
                  <a:solidFill>
                    <a:srgbClr val="FF0000"/>
                  </a:solidFill>
                  <a:latin typeface="微軟正黑體" panose="020B0604030504040204" pitchFamily="34" charset="-120"/>
                  <a:ea typeface="微軟正黑體" panose="020B0604030504040204" pitchFamily="34" charset="-120"/>
                </a:rPr>
                <a:t>S</a:t>
              </a:r>
              <a:endParaRPr lang="zh-CN" altLang="en-US" sz="2000" b="0" dirty="0">
                <a:solidFill>
                  <a:srgbClr val="FF0000"/>
                </a:solidFill>
                <a:latin typeface="微軟正黑體" panose="020B0604030504040204" pitchFamily="34" charset="-120"/>
                <a:ea typeface="微軟正黑體" panose="020B0604030504040204" pitchFamily="34" charset="-120"/>
              </a:endParaRPr>
            </a:p>
          </p:txBody>
        </p:sp>
        <p:sp>
          <p:nvSpPr>
            <p:cNvPr id="18" name="文本框 3"/>
            <p:cNvSpPr txBox="1">
              <a:spLocks noChangeArrowheads="1"/>
            </p:cNvSpPr>
            <p:nvPr/>
          </p:nvSpPr>
          <p:spPr bwMode="auto">
            <a:xfrm>
              <a:off x="5940427" y="2781302"/>
              <a:ext cx="567270" cy="70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2000" b="0">
                  <a:solidFill>
                    <a:srgbClr val="FF0000"/>
                  </a:solidFill>
                  <a:latin typeface="微軟正黑體" panose="020B0604030504040204" pitchFamily="34" charset="-120"/>
                  <a:ea typeface="微軟正黑體" panose="020B0604030504040204" pitchFamily="34" charset="-120"/>
                </a:rPr>
                <a:t>T</a:t>
              </a:r>
              <a:endParaRPr lang="zh-CN" altLang="en-US" sz="2000" b="0">
                <a:solidFill>
                  <a:srgbClr val="FF0000"/>
                </a:solidFill>
                <a:latin typeface="微軟正黑體" panose="020B0604030504040204" pitchFamily="34" charset="-120"/>
                <a:ea typeface="微軟正黑體" panose="020B0604030504040204" pitchFamily="34" charset="-120"/>
              </a:endParaRPr>
            </a:p>
          </p:txBody>
        </p:sp>
        <p:sp>
          <p:nvSpPr>
            <p:cNvPr id="19" name="文本框 4"/>
            <p:cNvSpPr txBox="1">
              <a:spLocks noChangeArrowheads="1"/>
            </p:cNvSpPr>
            <p:nvPr/>
          </p:nvSpPr>
          <p:spPr bwMode="auto">
            <a:xfrm>
              <a:off x="4538663" y="4089401"/>
              <a:ext cx="558979" cy="70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2000" b="0">
                  <a:solidFill>
                    <a:srgbClr val="FF0000"/>
                  </a:solidFill>
                  <a:latin typeface="微軟正黑體" panose="020B0604030504040204" pitchFamily="34" charset="-120"/>
                  <a:ea typeface="微軟正黑體" panose="020B0604030504040204" pitchFamily="34" charset="-120"/>
                </a:rPr>
                <a:t>E</a:t>
              </a:r>
              <a:endParaRPr lang="zh-CN" altLang="en-US" sz="2000" b="0">
                <a:solidFill>
                  <a:srgbClr val="FF0000"/>
                </a:solidFill>
                <a:latin typeface="微軟正黑體" panose="020B0604030504040204" pitchFamily="34" charset="-120"/>
                <a:ea typeface="微軟正黑體" panose="020B0604030504040204" pitchFamily="34" charset="-120"/>
              </a:endParaRPr>
            </a:p>
          </p:txBody>
        </p:sp>
        <p:sp>
          <p:nvSpPr>
            <p:cNvPr id="20" name="文本框 5"/>
            <p:cNvSpPr txBox="1">
              <a:spLocks noChangeArrowheads="1"/>
            </p:cNvSpPr>
            <p:nvPr/>
          </p:nvSpPr>
          <p:spPr bwMode="auto">
            <a:xfrm>
              <a:off x="2967039" y="2781302"/>
              <a:ext cx="744197" cy="700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2000" b="0">
                  <a:solidFill>
                    <a:srgbClr val="FF0000"/>
                  </a:solidFill>
                  <a:latin typeface="微軟正黑體" panose="020B0604030504040204" pitchFamily="34" charset="-120"/>
                  <a:ea typeface="微軟正黑體" panose="020B0604030504040204" pitchFamily="34" charset="-120"/>
                </a:rPr>
                <a:t>M</a:t>
              </a:r>
              <a:endParaRPr lang="zh-CN" altLang="en-US" sz="2000" b="0">
                <a:solidFill>
                  <a:srgbClr val="FF0000"/>
                </a:solidFill>
                <a:latin typeface="微軟正黑體" panose="020B0604030504040204" pitchFamily="34" charset="-120"/>
                <a:ea typeface="微軟正黑體" panose="020B0604030504040204" pitchFamily="34" charset="-120"/>
              </a:endParaRPr>
            </a:p>
          </p:txBody>
        </p:sp>
        <p:sp>
          <p:nvSpPr>
            <p:cNvPr id="21" name="矩形 20"/>
            <p:cNvSpPr>
              <a:spLocks noChangeArrowheads="1"/>
            </p:cNvSpPr>
            <p:nvPr/>
          </p:nvSpPr>
          <p:spPr bwMode="auto">
            <a:xfrm>
              <a:off x="346073" y="2520949"/>
              <a:ext cx="2065339" cy="17287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solidFill>
                    <a:srgbClr val="FF0000"/>
                  </a:solidFill>
                  <a:latin typeface="微軟正黑體" panose="020B0604030504040204" pitchFamily="34" charset="-120"/>
                  <a:ea typeface="微軟正黑體" panose="020B0604030504040204" pitchFamily="34" charset="-120"/>
                </a:rPr>
                <a:t>数学：研究空间形式和数量关系的一门科学</a:t>
              </a:r>
            </a:p>
          </p:txBody>
        </p:sp>
        <p:sp>
          <p:nvSpPr>
            <p:cNvPr id="22" name="矩形 21"/>
            <p:cNvSpPr>
              <a:spLocks noChangeArrowheads="1"/>
            </p:cNvSpPr>
            <p:nvPr/>
          </p:nvSpPr>
          <p:spPr bwMode="auto">
            <a:xfrm>
              <a:off x="3260725" y="115889"/>
              <a:ext cx="3168650" cy="13445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solidFill>
                    <a:srgbClr val="FF0000"/>
                  </a:solidFill>
                  <a:latin typeface="微軟正黑體" panose="020B0604030504040204" pitchFamily="34" charset="-120"/>
                  <a:ea typeface="微軟正黑體" panose="020B0604030504040204" pitchFamily="34" charset="-120"/>
                </a:rPr>
                <a:t>科学：反映自然、社会、思维等客观规律的知识体系</a:t>
              </a:r>
            </a:p>
          </p:txBody>
        </p:sp>
        <p:sp>
          <p:nvSpPr>
            <p:cNvPr id="23" name="矩形 22"/>
            <p:cNvSpPr>
              <a:spLocks noChangeArrowheads="1"/>
            </p:cNvSpPr>
            <p:nvPr/>
          </p:nvSpPr>
          <p:spPr bwMode="auto">
            <a:xfrm>
              <a:off x="7158039" y="2371725"/>
              <a:ext cx="1985961" cy="17287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solidFill>
                    <a:srgbClr val="FF0000"/>
                  </a:solidFill>
                  <a:latin typeface="微軟正黑體" panose="020B0604030504040204" pitchFamily="34" charset="-120"/>
                  <a:ea typeface="微軟正黑體" panose="020B0604030504040204" pitchFamily="34" charset="-120"/>
                </a:rPr>
                <a:t>技术：解决问题的工具、方法和经验的总称</a:t>
              </a:r>
            </a:p>
          </p:txBody>
        </p:sp>
        <p:sp>
          <p:nvSpPr>
            <p:cNvPr id="24" name="矩形 23"/>
            <p:cNvSpPr>
              <a:spLocks noChangeArrowheads="1"/>
            </p:cNvSpPr>
            <p:nvPr/>
          </p:nvSpPr>
          <p:spPr bwMode="auto">
            <a:xfrm>
              <a:off x="3486150" y="4922837"/>
              <a:ext cx="2717799" cy="17287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b="0" dirty="0">
                  <a:solidFill>
                    <a:srgbClr val="FF0000"/>
                  </a:solidFill>
                  <a:latin typeface="微軟正黑體" panose="020B0604030504040204" pitchFamily="34" charset="-120"/>
                  <a:ea typeface="微軟正黑體" panose="020B0604030504040204" pitchFamily="34" charset="-120"/>
                </a:rPr>
                <a:t>工程：运用科学原理和技术手段创造人工物体的过程</a:t>
              </a:r>
            </a:p>
          </p:txBody>
        </p:sp>
      </p:grpSp>
      <p:sp>
        <p:nvSpPr>
          <p:cNvPr id="3" name="文字方塊 2"/>
          <p:cNvSpPr txBox="1"/>
          <p:nvPr/>
        </p:nvSpPr>
        <p:spPr>
          <a:xfrm>
            <a:off x="251520" y="692696"/>
            <a:ext cx="3384376" cy="2800767"/>
          </a:xfrm>
          <a:prstGeom prst="rect">
            <a:avLst/>
          </a:prstGeom>
          <a:noFill/>
        </p:spPr>
        <p:txBody>
          <a:bodyPr wrap="square" rtlCol="0">
            <a:spAutoFit/>
          </a:bodyPr>
          <a:lstStyle/>
          <a:p>
            <a:r>
              <a:rPr lang="en-US" altLang="zh-CN" sz="1600" dirty="0">
                <a:solidFill>
                  <a:srgbClr val="000000"/>
                </a:solidFill>
                <a:latin typeface="微軟正黑體" panose="020B0604030504040204" pitchFamily="34" charset="-120"/>
                <a:ea typeface="微軟正黑體" panose="020B0604030504040204" pitchFamily="34" charset="-120"/>
                <a:cs typeface="Times New Roman" pitchFamily="18" charset="0"/>
              </a:rPr>
              <a:t>1986</a:t>
            </a:r>
            <a:r>
              <a:rPr lang="zh-CN" altLang="zh-CN" sz="1600" dirty="0">
                <a:solidFill>
                  <a:srgbClr val="000000"/>
                </a:solidFill>
                <a:latin typeface="微軟正黑體" panose="020B0604030504040204" pitchFamily="34" charset="-120"/>
                <a:ea typeface="微軟正黑體" panose="020B0604030504040204" pitchFamily="34" charset="-120"/>
                <a:cs typeface="Times New Roman" pitchFamily="18" charset="0"/>
              </a:rPr>
              <a:t>年，美国国家科学委员会在《本科的科学、数学和工程教育》报告中首次</a:t>
            </a:r>
            <a:r>
              <a:rPr lang="zh-CN" altLang="en-US" sz="1600" dirty="0">
                <a:solidFill>
                  <a:srgbClr val="000000"/>
                </a:solidFill>
                <a:latin typeface="微軟正黑體" panose="020B0604030504040204" pitchFamily="34" charset="-120"/>
                <a:ea typeface="微軟正黑體" panose="020B0604030504040204" pitchFamily="34" charset="-120"/>
                <a:cs typeface="Times New Roman" pitchFamily="18" charset="0"/>
              </a:rPr>
              <a:t>出现了</a:t>
            </a:r>
            <a:r>
              <a:rPr lang="en-US" altLang="zh-CN" sz="1600" dirty="0">
                <a:solidFill>
                  <a:srgbClr val="FF0000"/>
                </a:solidFill>
                <a:latin typeface="微軟正黑體" panose="020B0604030504040204" pitchFamily="34" charset="-120"/>
                <a:ea typeface="微軟正黑體" panose="020B0604030504040204" pitchFamily="34" charset="-120"/>
                <a:cs typeface="Times New Roman" pitchFamily="18" charset="0"/>
              </a:rPr>
              <a:t>STEM</a:t>
            </a:r>
            <a:r>
              <a:rPr lang="zh-CN" altLang="zh-CN" sz="16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概念</a:t>
            </a:r>
            <a:r>
              <a:rPr lang="en-US" altLang="zh-CN" sz="16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(Science,  Technology, Engineering, Mathematics)</a:t>
            </a:r>
            <a:r>
              <a:rPr lang="zh-CN" altLang="zh-CN" sz="16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6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endParaRPr lang="en-US" altLang="zh-CN" sz="16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r>
              <a:rPr lang="en-US" altLang="zh-CN" sz="1600" dirty="0" smtClean="0">
                <a:latin typeface="微軟正黑體" panose="020B0604030504040204" pitchFamily="34" charset="-120"/>
                <a:ea typeface="微軟正黑體" panose="020B0604030504040204" pitchFamily="34" charset="-120"/>
              </a:rPr>
              <a:t>2006</a:t>
            </a:r>
            <a:r>
              <a:rPr lang="zh-CN" altLang="en-US" sz="1600" dirty="0">
                <a:latin typeface="微軟正黑體" panose="020B0604030504040204" pitchFamily="34" charset="-120"/>
                <a:ea typeface="微軟正黑體" panose="020B0604030504040204" pitchFamily="34" charset="-120"/>
              </a:rPr>
              <a:t>年美国总统</a:t>
            </a:r>
            <a:r>
              <a:rPr lang="zh-CN" altLang="en-US" sz="1600" dirty="0">
                <a:solidFill>
                  <a:srgbClr val="FF0000"/>
                </a:solidFill>
                <a:latin typeface="微軟正黑體" panose="020B0604030504040204" pitchFamily="34" charset="-120"/>
                <a:ea typeface="微軟正黑體" panose="020B0604030504040204" pitchFamily="34" charset="-120"/>
              </a:rPr>
              <a:t>布什</a:t>
            </a:r>
            <a:r>
              <a:rPr lang="zh-CN" altLang="en-US" sz="1600" dirty="0">
                <a:latin typeface="微軟正黑體" panose="020B0604030504040204" pitchFamily="34" charset="-120"/>
                <a:ea typeface="微軟正黑體" panose="020B0604030504040204" pitchFamily="34" charset="-120"/>
              </a:rPr>
              <a:t>在其国情咨文中公布了一项重要计</a:t>
            </a:r>
            <a:r>
              <a:rPr lang="zh-CN" altLang="en-US" sz="1600" dirty="0" smtClean="0">
                <a:latin typeface="微軟正黑體" panose="020B0604030504040204" pitchFamily="34" charset="-120"/>
                <a:ea typeface="微軟正黑體" panose="020B0604030504040204" pitchFamily="34" charset="-120"/>
              </a:rPr>
              <a:t>划</a:t>
            </a:r>
            <a:r>
              <a:rPr lang="en-US" altLang="zh-CN" sz="1600" dirty="0" smtClean="0">
                <a:latin typeface="微軟正黑體" panose="020B0604030504040204" pitchFamily="34" charset="-120"/>
                <a:ea typeface="微軟正黑體" panose="020B0604030504040204" pitchFamily="34" charset="-120"/>
              </a:rPr>
              <a:t> -《</a:t>
            </a:r>
            <a:r>
              <a:rPr lang="zh-CN" altLang="en-US" sz="1600" dirty="0">
                <a:latin typeface="微軟正黑體" panose="020B0604030504040204" pitchFamily="34" charset="-120"/>
                <a:ea typeface="微軟正黑體" panose="020B0604030504040204" pitchFamily="34" charset="-120"/>
              </a:rPr>
              <a:t>美国竞争力计划</a:t>
            </a:r>
            <a:r>
              <a:rPr lang="en-US" altLang="zh-CN" sz="1600" dirty="0">
                <a:latin typeface="微軟正黑體" panose="020B0604030504040204" pitchFamily="34" charset="-120"/>
                <a:ea typeface="微軟正黑體" panose="020B0604030504040204" pitchFamily="34" charset="-120"/>
              </a:rPr>
              <a:t>》</a:t>
            </a:r>
            <a:r>
              <a:rPr lang="zh-CN" altLang="en-US" sz="1600" dirty="0">
                <a:latin typeface="微軟正黑體" panose="020B0604030504040204" pitchFamily="34" charset="-120"/>
                <a:ea typeface="微軟正黑體" panose="020B0604030504040204" pitchFamily="34" charset="-120"/>
              </a:rPr>
              <a:t>，提出知识经济时代教育目标之一是培养具有</a:t>
            </a:r>
            <a:r>
              <a:rPr lang="en-US" altLang="zh-CN" sz="1600" dirty="0">
                <a:solidFill>
                  <a:srgbClr val="FF0000"/>
                </a:solidFill>
                <a:latin typeface="微軟正黑體" panose="020B0604030504040204" pitchFamily="34" charset="-120"/>
                <a:ea typeface="微軟正黑體" panose="020B0604030504040204" pitchFamily="34" charset="-120"/>
              </a:rPr>
              <a:t>STEM</a:t>
            </a:r>
            <a:r>
              <a:rPr lang="zh-CN" altLang="en-US" sz="1600" dirty="0">
                <a:latin typeface="微軟正黑體" panose="020B0604030504040204" pitchFamily="34" charset="-120"/>
                <a:ea typeface="微軟正黑體" panose="020B0604030504040204" pitchFamily="34" charset="-120"/>
              </a:rPr>
              <a:t>素养的人才，并称其为全球竞争力的关键</a:t>
            </a:r>
            <a:r>
              <a:rPr lang="zh-CN" altLang="en-US" sz="1600" dirty="0" smtClean="0">
                <a:latin typeface="微軟正黑體" panose="020B0604030504040204" pitchFamily="34" charset="-120"/>
                <a:ea typeface="微軟正黑體" panose="020B0604030504040204" pitchFamily="34" charset="-120"/>
              </a:rPr>
              <a:t>。</a:t>
            </a:r>
            <a:endParaRPr lang="en-US" sz="16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251520" y="3808497"/>
            <a:ext cx="3314082" cy="1815882"/>
          </a:xfrm>
          <a:prstGeom prst="rect">
            <a:avLst/>
          </a:prstGeom>
          <a:noFill/>
        </p:spPr>
        <p:txBody>
          <a:bodyPr wrap="square" rtlCol="0">
            <a:spAutoFit/>
          </a:bodyPr>
          <a:lstStyle/>
          <a:p>
            <a:pPr algn="just">
              <a:spcBef>
                <a:spcPts val="600"/>
              </a:spcBef>
            </a:pPr>
            <a:r>
              <a:rPr lang="en-US" altLang="zh-CN" sz="1600" dirty="0">
                <a:latin typeface="微軟正黑體" panose="020B0604030504040204" pitchFamily="34" charset="-120"/>
                <a:ea typeface="微軟正黑體" panose="020B0604030504040204" pitchFamily="34" charset="-120"/>
              </a:rPr>
              <a:t>2009</a:t>
            </a:r>
            <a:r>
              <a:rPr lang="zh-CN" altLang="en-US" sz="1600" dirty="0">
                <a:latin typeface="微軟正黑體" panose="020B0604030504040204" pitchFamily="34" charset="-120"/>
                <a:ea typeface="微軟正黑體" panose="020B0604030504040204" pitchFamily="34" charset="-120"/>
              </a:rPr>
              <a:t>年美国国家科学委员会致总统</a:t>
            </a:r>
            <a:r>
              <a:rPr lang="zh-CN" altLang="en-US" sz="1600" dirty="0">
                <a:solidFill>
                  <a:srgbClr val="FF0000"/>
                </a:solidFill>
                <a:latin typeface="微軟正黑體" panose="020B0604030504040204" pitchFamily="34" charset="-120"/>
                <a:ea typeface="微軟正黑體" panose="020B0604030504040204" pitchFamily="34" charset="-120"/>
              </a:rPr>
              <a:t>奥巴马</a:t>
            </a:r>
            <a:r>
              <a:rPr lang="zh-CN" altLang="en-US" sz="1600" dirty="0">
                <a:latin typeface="微軟正黑體" panose="020B0604030504040204" pitchFamily="34" charset="-120"/>
                <a:ea typeface="微軟正黑體" panose="020B0604030504040204" pitchFamily="34" charset="-120"/>
              </a:rPr>
              <a:t>一封公开信，明确指出：</a:t>
            </a:r>
            <a:r>
              <a:rPr lang="zh-CN" altLang="en-US" sz="1600" dirty="0">
                <a:solidFill>
                  <a:srgbClr val="0000FF"/>
                </a:solidFill>
                <a:latin typeface="微軟正黑體" panose="020B0604030504040204" pitchFamily="34" charset="-120"/>
                <a:ea typeface="微軟正黑體" panose="020B0604030504040204" pitchFamily="34" charset="-120"/>
              </a:rPr>
              <a:t>国家的经济繁荣和安全要求美国保持科学和技术的世界领先和指导地位</a:t>
            </a:r>
            <a:r>
              <a:rPr lang="zh-CN" altLang="en-US" sz="1600" dirty="0">
                <a:latin typeface="微軟正黑體" panose="020B0604030504040204" pitchFamily="34" charset="-120"/>
                <a:ea typeface="微軟正黑體" panose="020B0604030504040204" pitchFamily="34" charset="-120"/>
              </a:rPr>
              <a:t>。大学前的</a:t>
            </a:r>
            <a:r>
              <a:rPr lang="en-US" altLang="zh-CN" sz="1600" dirty="0">
                <a:solidFill>
                  <a:srgbClr val="FF0000"/>
                </a:solidFill>
                <a:latin typeface="微軟正黑體" panose="020B0604030504040204" pitchFamily="34" charset="-120"/>
                <a:ea typeface="微軟正黑體" panose="020B0604030504040204" pitchFamily="34" charset="-120"/>
              </a:rPr>
              <a:t>STEM</a:t>
            </a:r>
            <a:r>
              <a:rPr lang="zh-CN" altLang="en-US" sz="1600" dirty="0">
                <a:latin typeface="微軟正黑體" panose="020B0604030504040204" pitchFamily="34" charset="-120"/>
                <a:ea typeface="微軟正黑體" panose="020B0604030504040204" pitchFamily="34" charset="-120"/>
              </a:rPr>
              <a:t>教育是建立领导地位的基础，而且应当是国家最重要的任务之一</a:t>
            </a:r>
            <a:r>
              <a:rPr lang="zh-CN" altLang="en-US" sz="1600" dirty="0" smtClean="0">
                <a:latin typeface="微軟正黑體" panose="020B0604030504040204" pitchFamily="34" charset="-120"/>
                <a:ea typeface="微軟正黑體" panose="020B0604030504040204" pitchFamily="34" charset="-120"/>
              </a:rPr>
              <a:t>。</a:t>
            </a:r>
            <a:endParaRPr lang="en-US" sz="1600" dirty="0"/>
          </a:p>
        </p:txBody>
      </p:sp>
      <p:sp>
        <p:nvSpPr>
          <p:cNvPr id="26" name="標題 1"/>
          <p:cNvSpPr>
            <a:spLocks noGrp="1"/>
          </p:cNvSpPr>
          <p:nvPr>
            <p:ph type="title"/>
          </p:nvPr>
        </p:nvSpPr>
        <p:spPr>
          <a:xfrm>
            <a:off x="-2120428" y="-230708"/>
            <a:ext cx="8229600" cy="1143000"/>
          </a:xfrm>
        </p:spPr>
        <p:txBody>
          <a:bodyPr>
            <a:normAutofit/>
          </a:bodyPr>
          <a:lstStyle/>
          <a:p>
            <a:pPr fontAlgn="t"/>
            <a:r>
              <a:rPr lang="en-US" altLang="en-US" dirty="0">
                <a:effectLst/>
              </a:rPr>
              <a:t>STEM</a:t>
            </a:r>
            <a:r>
              <a:rPr lang="zh-TW" altLang="en-US" dirty="0">
                <a:effectLst/>
              </a:rPr>
              <a:t>教育</a:t>
            </a:r>
            <a:r>
              <a:rPr lang="zh-TW" altLang="en-US" dirty="0" smtClean="0">
                <a:effectLst/>
              </a:rPr>
              <a:t>的简介</a:t>
            </a:r>
            <a:endParaRPr lang="en-US" altLang="en-US" b="0" dirty="0">
              <a:effectLst/>
            </a:endParaRPr>
          </a:p>
        </p:txBody>
      </p:sp>
      <p:pic>
        <p:nvPicPr>
          <p:cNvPr id="2" name="KBeaL5BoMuc?autoplay=0&amp;loop=1&amp;rel=0&amp;playlist=PLzC5Pi16-OxB8PQhC1rhbQHPju7sb2CL-;showinfo=0"/>
          <p:cNvPicPr>
            <a:picLocks noRot="1" noChangeAspect="1"/>
          </p:cNvPicPr>
          <p:nvPr>
            <a:videoFile r:link="rId1"/>
          </p:nvPr>
        </p:nvPicPr>
        <p:blipFill>
          <a:blip r:embed="rId4" cstate="print">
            <a:extLst>
              <a:ext uri="{28A0092B-C50C-407E-A947-70E740481C1C}">
                <a14:useLocalDpi xmlns:a14="http://schemas.microsoft.com/office/drawing/2010/main" val="0"/>
              </a:ext>
            </a:extLst>
          </a:blip>
          <a:stretch>
            <a:fillRect/>
          </a:stretch>
        </p:blipFill>
        <p:spPr>
          <a:xfrm>
            <a:off x="4250790" y="3762233"/>
            <a:ext cx="4569682" cy="2568376"/>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27" name="文字方塊 26"/>
          <p:cNvSpPr txBox="1"/>
          <p:nvPr/>
        </p:nvSpPr>
        <p:spPr>
          <a:xfrm>
            <a:off x="5761411" y="6367195"/>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5"/>
              </a:rPr>
              <a:t>观看视频 </a:t>
            </a:r>
            <a:r>
              <a:rPr lang="en-US" altLang="zh-TW" sz="1200" i="1" dirty="0" smtClean="0">
                <a:latin typeface="微軟正黑體" panose="020B0604030504040204" pitchFamily="34" charset="-120"/>
                <a:ea typeface="微軟正黑體" panose="020B0604030504040204" pitchFamily="34" charset="-120"/>
                <a:hlinkClick r:id="rId5"/>
              </a:rPr>
              <a:t>: https://youtu.be/KBeaL5BoMuc</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3189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30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4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22" presetClass="entr" presetSubtype="8" fill="hold" nodeType="withEffect">
                                  <p:stCondLst>
                                    <p:cond delay="17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6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字方塊 24"/>
          <p:cNvSpPr txBox="1"/>
          <p:nvPr/>
        </p:nvSpPr>
        <p:spPr>
          <a:xfrm>
            <a:off x="6300192" y="749022"/>
            <a:ext cx="2520280" cy="2031325"/>
          </a:xfrm>
          <a:prstGeom prst="rect">
            <a:avLst/>
          </a:prstGeom>
          <a:noFill/>
        </p:spPr>
        <p:txBody>
          <a:bodyPr wrap="square" rtlCol="0">
            <a:spAutoFit/>
          </a:bodyPr>
          <a:lstStyle/>
          <a:p>
            <a:pPr algn="just"/>
            <a:r>
              <a:rPr lang="zh-CN" altLang="en-US" sz="1400" dirty="0">
                <a:solidFill>
                  <a:srgbClr val="FF0000"/>
                </a:solidFill>
                <a:latin typeface="微軟正黑體" panose="020B0604030504040204" pitchFamily="34" charset="-120"/>
                <a:ea typeface="微軟正黑體" panose="020B0604030504040204" pitchFamily="34" charset="-120"/>
              </a:rPr>
              <a:t> 科学、技术、工程、数学</a:t>
            </a:r>
            <a:r>
              <a:rPr lang="zh-CN" altLang="en-US" sz="1400" dirty="0">
                <a:latin typeface="微軟正黑體" panose="020B0604030504040204" pitchFamily="34" charset="-120"/>
                <a:ea typeface="微軟正黑體" panose="020B0604030504040204" pitchFamily="34" charset="-120"/>
              </a:rPr>
              <a:t>之间存在着相互支撑、相互补充和共同发展的关系</a:t>
            </a:r>
            <a:r>
              <a:rPr lang="zh-CN" altLang="en-US" sz="1400" dirty="0" smtClean="0">
                <a:latin typeface="微軟正黑體" panose="020B0604030504040204" pitchFamily="34" charset="-120"/>
                <a:ea typeface="微軟正黑體" panose="020B0604030504040204" pitchFamily="34" charset="-120"/>
              </a:rPr>
              <a:t>。</a:t>
            </a:r>
            <a:endParaRPr lang="en-US" altLang="zh-CN" sz="1400" dirty="0" smtClean="0">
              <a:latin typeface="微軟正黑體" panose="020B0604030504040204" pitchFamily="34" charset="-120"/>
              <a:ea typeface="微軟正黑體" panose="020B0604030504040204" pitchFamily="34" charset="-120"/>
            </a:endParaRPr>
          </a:p>
          <a:p>
            <a:pPr algn="just"/>
            <a:endParaRPr lang="en-US" altLang="zh-CN" sz="1400" dirty="0">
              <a:latin typeface="微軟正黑體" panose="020B0604030504040204" pitchFamily="34" charset="-120"/>
              <a:ea typeface="微軟正黑體" panose="020B0604030504040204" pitchFamily="34" charset="-120"/>
            </a:endParaRPr>
          </a:p>
          <a:p>
            <a:pPr algn="just"/>
            <a:r>
              <a:rPr lang="zh-CN" altLang="en-US" sz="1400" dirty="0" smtClean="0">
                <a:latin typeface="微軟正黑體" panose="020B0604030504040204" pitchFamily="34" charset="-120"/>
                <a:ea typeface="微軟正黑體" panose="020B0604030504040204" pitchFamily="34" charset="-120"/>
              </a:rPr>
              <a:t>在</a:t>
            </a:r>
            <a:r>
              <a:rPr lang="zh-CN" altLang="en-US" sz="1400" dirty="0">
                <a:latin typeface="微軟正黑體" panose="020B0604030504040204" pitchFamily="34" charset="-120"/>
                <a:ea typeface="微軟正黑體" panose="020B0604030504040204" pitchFamily="34" charset="-120"/>
              </a:rPr>
              <a:t>实际问题中它们是相互融合的，如果要深入了解它们，就不能分割成独立的小块，而应该作为整体统一考虑。</a:t>
            </a:r>
            <a:r>
              <a:rPr lang="zh-CN" altLang="en-US" sz="1400" dirty="0">
                <a:solidFill>
                  <a:srgbClr val="FF0000"/>
                </a:solidFill>
                <a:latin typeface="微軟正黑體" panose="020B0604030504040204" pitchFamily="34" charset="-120"/>
                <a:ea typeface="微軟正黑體" panose="020B0604030504040204" pitchFamily="34" charset="-120"/>
              </a:rPr>
              <a:t>创客教育是整合它们的契</a:t>
            </a:r>
            <a:r>
              <a:rPr lang="zh-CN" altLang="en-US" sz="1400" dirty="0" smtClean="0">
                <a:solidFill>
                  <a:srgbClr val="FF0000"/>
                </a:solidFill>
                <a:latin typeface="微軟正黑體" panose="020B0604030504040204" pitchFamily="34" charset="-120"/>
                <a:ea typeface="微軟正黑體" panose="020B0604030504040204" pitchFamily="34" charset="-120"/>
              </a:rPr>
              <a:t>机</a:t>
            </a:r>
            <a:r>
              <a:rPr lang="zh-CN" altLang="en-US" sz="1400" dirty="0">
                <a:latin typeface="微軟正黑體" panose="020B0604030504040204" pitchFamily="34" charset="-120"/>
                <a:ea typeface="微軟正黑體" panose="020B0604030504040204" pitchFamily="34" charset="-120"/>
              </a:rPr>
              <a:t>。</a:t>
            </a:r>
            <a:endParaRPr 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2120428" y="-230708"/>
            <a:ext cx="8229600" cy="1143000"/>
          </a:xfrm>
        </p:spPr>
        <p:txBody>
          <a:bodyPr>
            <a:normAutofit/>
          </a:bodyPr>
          <a:lstStyle/>
          <a:p>
            <a:pPr fontAlgn="t"/>
            <a:r>
              <a:rPr lang="en-US" altLang="en-US" dirty="0" smtClean="0">
                <a:effectLst/>
              </a:rPr>
              <a:t>STEM</a:t>
            </a:r>
            <a:r>
              <a:rPr lang="zh-TW" altLang="en-US" dirty="0" smtClean="0">
                <a:effectLst/>
              </a:rPr>
              <a:t>之间的关系</a:t>
            </a:r>
            <a:endParaRPr lang="en-US" altLang="en-US" b="0" dirty="0">
              <a:effectLst/>
            </a:endParaRPr>
          </a:p>
        </p:txBody>
      </p:sp>
      <p:grpSp>
        <p:nvGrpSpPr>
          <p:cNvPr id="9" name="群組 8"/>
          <p:cNvGrpSpPr/>
          <p:nvPr/>
        </p:nvGrpSpPr>
        <p:grpSpPr>
          <a:xfrm>
            <a:off x="193796" y="1052736"/>
            <a:ext cx="5746356" cy="5053124"/>
            <a:chOff x="193796" y="1052736"/>
            <a:chExt cx="5746356" cy="5053124"/>
          </a:xfrm>
        </p:grpSpPr>
        <p:pic>
          <p:nvPicPr>
            <p:cNvPr id="16511" name="Picture 127" descr="C:\Users\ericsflo\Desktop\圖片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82768"/>
              <a:ext cx="4278313" cy="4541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 name="文本框 7"/>
            <p:cNvSpPr txBox="1">
              <a:spLocks noChangeArrowheads="1"/>
            </p:cNvSpPr>
            <p:nvPr/>
          </p:nvSpPr>
          <p:spPr bwMode="auto">
            <a:xfrm>
              <a:off x="1259632" y="5813586"/>
              <a:ext cx="1065836" cy="2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800" dirty="0">
                  <a:latin typeface="微軟正黑體" panose="020B0604030504040204" pitchFamily="34" charset="-120"/>
                  <a:ea typeface="微軟正黑體" panose="020B0604030504040204" pitchFamily="34" charset="-120"/>
                </a:rPr>
                <a:t>科学是土壤</a:t>
              </a:r>
            </a:p>
          </p:txBody>
        </p:sp>
        <p:cxnSp>
          <p:nvCxnSpPr>
            <p:cNvPr id="31" name="直接连接符 9"/>
            <p:cNvCxnSpPr>
              <a:cxnSpLocks noChangeShapeType="1"/>
              <a:endCxn id="30" idx="1"/>
            </p:cNvCxnSpPr>
            <p:nvPr/>
          </p:nvCxnSpPr>
          <p:spPr bwMode="auto">
            <a:xfrm>
              <a:off x="1092798" y="5021499"/>
              <a:ext cx="166833" cy="938225"/>
            </a:xfrm>
            <a:prstGeom prst="line">
              <a:avLst/>
            </a:prstGeom>
            <a:noFill/>
            <a:ln w="952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32" name="文本框 12"/>
            <p:cNvSpPr txBox="1">
              <a:spLocks noChangeArrowheads="1"/>
            </p:cNvSpPr>
            <p:nvPr/>
          </p:nvSpPr>
          <p:spPr bwMode="auto">
            <a:xfrm>
              <a:off x="4874316" y="3020796"/>
              <a:ext cx="1065836" cy="2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800" dirty="0">
                  <a:latin typeface="微軟正黑體" panose="020B0604030504040204" pitchFamily="34" charset="-120"/>
                  <a:ea typeface="微軟正黑體" panose="020B0604030504040204" pitchFamily="34" charset="-120"/>
                </a:rPr>
                <a:t>数学是根基</a:t>
              </a:r>
            </a:p>
          </p:txBody>
        </p:sp>
        <p:cxnSp>
          <p:nvCxnSpPr>
            <p:cNvPr id="33" name="直接连接符 13"/>
            <p:cNvCxnSpPr>
              <a:cxnSpLocks noChangeShapeType="1"/>
            </p:cNvCxnSpPr>
            <p:nvPr/>
          </p:nvCxnSpPr>
          <p:spPr bwMode="auto">
            <a:xfrm flipV="1">
              <a:off x="3027468" y="3166932"/>
              <a:ext cx="1764442" cy="1395246"/>
            </a:xfrm>
            <a:prstGeom prst="line">
              <a:avLst/>
            </a:prstGeom>
            <a:noFill/>
            <a:ln w="952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34" name="文本框 15"/>
            <p:cNvSpPr txBox="1">
              <a:spLocks noChangeArrowheads="1"/>
            </p:cNvSpPr>
            <p:nvPr/>
          </p:nvSpPr>
          <p:spPr bwMode="auto">
            <a:xfrm>
              <a:off x="4791910" y="2546696"/>
              <a:ext cx="1065836" cy="2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800" dirty="0">
                  <a:latin typeface="微軟正黑體" panose="020B0604030504040204" pitchFamily="34" charset="-120"/>
                  <a:ea typeface="微軟正黑體" panose="020B0604030504040204" pitchFamily="34" charset="-120"/>
                </a:rPr>
                <a:t>技术是支撑</a:t>
              </a:r>
            </a:p>
          </p:txBody>
        </p:sp>
        <p:cxnSp>
          <p:nvCxnSpPr>
            <p:cNvPr id="35" name="直接连接符 16"/>
            <p:cNvCxnSpPr>
              <a:cxnSpLocks noChangeShapeType="1"/>
            </p:cNvCxnSpPr>
            <p:nvPr/>
          </p:nvCxnSpPr>
          <p:spPr bwMode="auto">
            <a:xfrm flipV="1">
              <a:off x="3027468" y="2787055"/>
              <a:ext cx="1764442" cy="858038"/>
            </a:xfrm>
            <a:prstGeom prst="line">
              <a:avLst/>
            </a:prstGeom>
            <a:noFill/>
            <a:ln w="952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36" name="文本框 18"/>
            <p:cNvSpPr txBox="1">
              <a:spLocks noChangeArrowheads="1"/>
            </p:cNvSpPr>
            <p:nvPr/>
          </p:nvSpPr>
          <p:spPr bwMode="auto">
            <a:xfrm>
              <a:off x="4791910" y="2043756"/>
              <a:ext cx="1065836" cy="2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800" dirty="0">
                  <a:latin typeface="微軟正黑體" panose="020B0604030504040204" pitchFamily="34" charset="-120"/>
                  <a:ea typeface="微軟正黑體" panose="020B0604030504040204" pitchFamily="34" charset="-120"/>
                </a:rPr>
                <a:t>工程是结果</a:t>
              </a:r>
            </a:p>
          </p:txBody>
        </p:sp>
        <p:cxnSp>
          <p:nvCxnSpPr>
            <p:cNvPr id="37" name="直接连接符 19"/>
            <p:cNvCxnSpPr>
              <a:cxnSpLocks noChangeShapeType="1"/>
            </p:cNvCxnSpPr>
            <p:nvPr/>
          </p:nvCxnSpPr>
          <p:spPr bwMode="auto">
            <a:xfrm flipV="1">
              <a:off x="4224704" y="2233914"/>
              <a:ext cx="578790" cy="553141"/>
            </a:xfrm>
            <a:prstGeom prst="line">
              <a:avLst/>
            </a:prstGeom>
            <a:noFill/>
            <a:ln w="952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pic>
          <p:nvPicPr>
            <p:cNvPr id="38" name="图片 11"/>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6981351">
              <a:off x="72695" y="2926500"/>
              <a:ext cx="1447235" cy="108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9" name="直接连接符 19"/>
            <p:cNvCxnSpPr>
              <a:cxnSpLocks noChangeShapeType="1"/>
            </p:cNvCxnSpPr>
            <p:nvPr/>
          </p:nvCxnSpPr>
          <p:spPr bwMode="auto">
            <a:xfrm flipH="1" flipV="1">
              <a:off x="796312" y="2067205"/>
              <a:ext cx="66585" cy="1251256"/>
            </a:xfrm>
            <a:prstGeom prst="line">
              <a:avLst/>
            </a:prstGeom>
            <a:noFill/>
            <a:ln w="9525" algn="ctr">
              <a:solidFill>
                <a:srgbClr val="FF0000"/>
              </a:solidFill>
              <a:round/>
              <a:headEnd type="oval" w="med" len="med"/>
              <a:tailEnd type="oval" w="med" len="med"/>
            </a:ln>
            <a:extLst>
              <a:ext uri="{909E8E84-426E-40DD-AFC4-6F175D3DCCD1}">
                <a14:hiddenFill xmlns:a14="http://schemas.microsoft.com/office/drawing/2010/main">
                  <a:noFill/>
                </a14:hiddenFill>
              </a:ext>
            </a:extLst>
          </p:spPr>
        </p:cxnSp>
        <p:sp>
          <p:nvSpPr>
            <p:cNvPr id="40" name="文本框 18"/>
            <p:cNvSpPr txBox="1">
              <a:spLocks noChangeArrowheads="1"/>
            </p:cNvSpPr>
            <p:nvPr/>
          </p:nvSpPr>
          <p:spPr bwMode="auto">
            <a:xfrm>
              <a:off x="193796" y="1642582"/>
              <a:ext cx="1065836" cy="29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800" dirty="0">
                  <a:latin typeface="微軟正黑體" panose="020B0604030504040204" pitchFamily="34" charset="-120"/>
                  <a:ea typeface="微軟正黑體" panose="020B0604030504040204" pitchFamily="34" charset="-120"/>
                </a:rPr>
                <a:t>艺术是养料</a:t>
              </a:r>
            </a:p>
          </p:txBody>
        </p:sp>
        <p:sp>
          <p:nvSpPr>
            <p:cNvPr id="41" name="文本框 18"/>
            <p:cNvSpPr txBox="1">
              <a:spLocks noChangeArrowheads="1"/>
            </p:cNvSpPr>
            <p:nvPr/>
          </p:nvSpPr>
          <p:spPr bwMode="auto">
            <a:xfrm>
              <a:off x="4001404" y="1052736"/>
              <a:ext cx="1865577" cy="2922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lgn="ctr"/>
              <a:r>
                <a:rPr lang="zh-CN" altLang="en-US" sz="1800" dirty="0">
                  <a:latin typeface="微軟正黑體" panose="020B0604030504040204" pitchFamily="34" charset="-120"/>
                  <a:ea typeface="微軟正黑體" panose="020B0604030504040204" pitchFamily="34" charset="-120"/>
                </a:rPr>
                <a:t>用树作比喻</a:t>
              </a:r>
            </a:p>
          </p:txBody>
        </p:sp>
      </p:grpSp>
      <p:pic>
        <p:nvPicPr>
          <p:cNvPr id="2" name="MLSGs07MoJk?KBeaL5BoMuc=0&amp;loop=1&amp;rel=0&amp;playlist=PLzC5Pi16-OxB8PQhC1rhbQHPju7sb2CL-;showinfo=0"/>
          <p:cNvPicPr>
            <a:picLocks noRot="1" noChangeAspect="1"/>
          </p:cNvPicPr>
          <p:nvPr>
            <a:videoFile r:link="rId1"/>
          </p:nvPr>
        </p:nvPicPr>
        <p:blipFill>
          <a:blip r:embed="rId5" cstate="print">
            <a:extLst>
              <a:ext uri="{28A0092B-C50C-407E-A947-70E740481C1C}">
                <a14:useLocalDpi xmlns:a14="http://schemas.microsoft.com/office/drawing/2010/main" val="0"/>
              </a:ext>
            </a:extLst>
          </a:blip>
          <a:stretch>
            <a:fillRect/>
          </a:stretch>
        </p:blipFill>
        <p:spPr>
          <a:xfrm>
            <a:off x="4330909" y="3717032"/>
            <a:ext cx="4599902" cy="2581469"/>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29" name="文字方塊 28"/>
          <p:cNvSpPr txBox="1"/>
          <p:nvPr/>
        </p:nvSpPr>
        <p:spPr>
          <a:xfrm>
            <a:off x="5842436" y="6332470"/>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6"/>
              </a:rPr>
              <a:t>观看视频 </a:t>
            </a:r>
            <a:r>
              <a:rPr lang="en-US" altLang="zh-TW" sz="1200" i="1" dirty="0" smtClean="0">
                <a:latin typeface="微軟正黑體" panose="020B0604030504040204" pitchFamily="34" charset="-120"/>
                <a:ea typeface="微軟正黑體" panose="020B0604030504040204" pitchFamily="34" charset="-120"/>
                <a:hlinkClick r:id="rId6"/>
              </a:rPr>
              <a:t>: https://youtu.be/MLSGs07MoJk</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3617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4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561936354"/>
              </p:ext>
            </p:extLst>
          </p:nvPr>
        </p:nvGraphicFramePr>
        <p:xfrm>
          <a:off x="-180528" y="-177120"/>
          <a:ext cx="9793088" cy="7638568"/>
        </p:xfrm>
        <a:graphic>
          <a:graphicData uri="http://schemas.openxmlformats.org/drawingml/2006/table">
            <a:tbl>
              <a:tblPr firstRow="1" bandRow="1">
                <a:tableStyleId>{BDBED569-4797-4DF1-A0F4-6AAB3CD982D8}</a:tableStyleId>
              </a:tblPr>
              <a:tblGrid>
                <a:gridCol w="4032448"/>
                <a:gridCol w="5760640"/>
              </a:tblGrid>
              <a:tr h="7272808">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c>
                  <a:txBody>
                    <a:bodyPr/>
                    <a:lstStyle/>
                    <a:p>
                      <a:pPr marL="0" algn="l" defTabSz="914400" rtl="0" eaLnBrk="1" latinLnBrk="0" hangingPunct="1"/>
                      <a:endParaRPr lang="en-US" sz="1800" b="0" kern="1200" dirty="0">
                        <a:solidFill>
                          <a:schemeClr val="tx1"/>
                        </a:solidFill>
                        <a:latin typeface="微軟正黑體" panose="020B0604030504040204" pitchFamily="34" charset="-120"/>
                        <a:ea typeface="微軟正黑體" panose="020B0604030504040204" pitchFamily="34" charset="-120"/>
                        <a:cs typeface="+mn-cs"/>
                      </a:endParaRPr>
                    </a:p>
                  </a:txBody>
                  <a:tcPr/>
                </a:tc>
              </a:tr>
              <a:tr h="360040">
                <a:tc gridSpan="2">
                  <a:txBody>
                    <a:bodyPr/>
                    <a:lstStyle/>
                    <a:p>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c hMerge="1">
                  <a:txBody>
                    <a:bodyPr/>
                    <a:lstStyle/>
                    <a:p>
                      <a:endParaRPr lang="en-US" sz="1800" b="0" dirty="0">
                        <a:latin typeface="微軟正黑體" panose="020B0604030504040204" pitchFamily="34" charset="-120"/>
                        <a:ea typeface="微軟正黑體" panose="020B0604030504040204" pitchFamily="34" charset="-120"/>
                      </a:endParaRPr>
                    </a:p>
                  </a:txBody>
                  <a:tcPr/>
                </a:tc>
              </a:tr>
            </a:tbl>
          </a:graphicData>
        </a:graphic>
      </p:graphicFrame>
      <p:sp>
        <p:nvSpPr>
          <p:cNvPr id="3" name="文字方塊 2"/>
          <p:cNvSpPr txBox="1"/>
          <p:nvPr/>
        </p:nvSpPr>
        <p:spPr>
          <a:xfrm>
            <a:off x="323528" y="908720"/>
            <a:ext cx="3240360" cy="3970318"/>
          </a:xfrm>
          <a:prstGeom prst="rect">
            <a:avLst/>
          </a:prstGeom>
          <a:noFill/>
        </p:spPr>
        <p:txBody>
          <a:bodyPr wrap="square" rtlCol="0">
            <a:spAutoFit/>
          </a:bodyPr>
          <a:lstStyle/>
          <a:p>
            <a:pPr algn="just"/>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教育是一种通过整合科学、技术、工程和数学领域内容指引教学和学习的途径和方法</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r>
              <a:rPr lang="en-US"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综合了各学科的特点，将知识的获取、方法与工具的利用以及创新生产的过程进行了有机的统一</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不仅综合了</a:t>
            </a:r>
            <a:r>
              <a:rPr lang="zh-CN" altLang="en-US" sz="1400" dirty="0">
                <a:solidFill>
                  <a:srgbClr val="000000"/>
                </a:solidFill>
                <a:latin typeface="微軟正黑體" panose="020B0604030504040204" pitchFamily="34" charset="-120"/>
                <a:ea typeface="微軟正黑體" panose="020B0604030504040204" pitchFamily="34" charset="-120"/>
                <a:cs typeface="Times New Roman" pitchFamily="18" charset="0"/>
              </a:rPr>
              <a:t>不同</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学科的知识，更加融合了不同学科所经历的不同实践活动、体现的不同精神和内涵，可以认为是一种多元学科文化的融合创新</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教育是</a:t>
            </a:r>
            <a:r>
              <a:rPr lang="en-US"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理念在教育中的反映，是付诸于教育实践的一种思考</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教育强调</a:t>
            </a:r>
            <a:r>
              <a:rPr lang="zh-CN" altLang="en-US" sz="1400" dirty="0">
                <a:solidFill>
                  <a:srgbClr val="000000"/>
                </a:solidFill>
                <a:latin typeface="微軟正黑體" panose="020B0604030504040204" pitchFamily="34" charset="-120"/>
                <a:ea typeface="微軟正黑體" panose="020B0604030504040204" pitchFamily="34" charset="-120"/>
                <a:cs typeface="Times New Roman" pitchFamily="18" charset="0"/>
              </a:rPr>
              <a:t>不同学科</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教育的重要性及其之间的关联性，</a:t>
            </a:r>
            <a:r>
              <a:rPr lang="zh-CN" altLang="en-US" sz="1400" dirty="0">
                <a:solidFill>
                  <a:srgbClr val="000000"/>
                </a:solidFill>
                <a:latin typeface="微軟正黑體" panose="020B0604030504040204" pitchFamily="34" charset="-120"/>
                <a:ea typeface="微軟正黑體" panose="020B0604030504040204" pitchFamily="34" charset="-120"/>
                <a:cs typeface="Times New Roman" pitchFamily="18" charset="0"/>
              </a:rPr>
              <a:t>培养</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学生的综合素养。</a:t>
            </a:r>
            <a:endParaRPr lang="en-US" sz="1400" dirty="0">
              <a:latin typeface="微軟正黑體" panose="020B0604030504040204" pitchFamily="34" charset="-120"/>
              <a:ea typeface="微軟正黑體" panose="020B0604030504040204" pitchFamily="34" charset="-120"/>
            </a:endParaRPr>
          </a:p>
        </p:txBody>
      </p:sp>
      <p:sp>
        <p:nvSpPr>
          <p:cNvPr id="25" name="文字方塊 24"/>
          <p:cNvSpPr txBox="1"/>
          <p:nvPr/>
        </p:nvSpPr>
        <p:spPr>
          <a:xfrm>
            <a:off x="4139952" y="899124"/>
            <a:ext cx="4680520" cy="2400657"/>
          </a:xfrm>
          <a:prstGeom prst="rect">
            <a:avLst/>
          </a:prstGeom>
          <a:noFill/>
        </p:spPr>
        <p:txBody>
          <a:bodyPr wrap="square" rtlCol="0">
            <a:spAutoFit/>
          </a:bodyPr>
          <a:lstStyle/>
          <a:p>
            <a:pPr algn="just">
              <a:spcBef>
                <a:spcPts val="600"/>
              </a:spcBef>
            </a:pPr>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教育以整合的教学方式培养学生掌握知识和技能，并能灵活应用解决</a:t>
            </a: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真实世界</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的问题。融合的</a:t>
            </a:r>
            <a:r>
              <a:rPr lang="en-US"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教育具备这些核心特</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征</a:t>
            </a:r>
            <a:r>
              <a:rPr lang="zh-TW" altLang="en-US"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r>
              <a:rPr lang="en-US" altLang="zh-TW"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r>
              <a:rPr lang="zh-CN"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跨</a:t>
            </a:r>
            <a:r>
              <a:rPr lang="zh-CN" altLang="zh-CN" sz="1400" dirty="0">
                <a:solidFill>
                  <a:srgbClr val="FF0000"/>
                </a:solidFill>
                <a:latin typeface="微軟正黑體" panose="020B0604030504040204" pitchFamily="34" charset="-120"/>
                <a:ea typeface="微軟正黑體" panose="020B0604030504040204" pitchFamily="34" charset="-120"/>
                <a:cs typeface="Times New Roman" pitchFamily="18" charset="0"/>
              </a:rPr>
              <a:t>学科、趣味性、体验性、协作性、设计性</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等</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zh-CN" altLang="zh-CN" sz="1400" dirty="0">
              <a:latin typeface="微軟正黑體" panose="020B0604030504040204" pitchFamily="34" charset="-120"/>
              <a:ea typeface="微軟正黑體" panose="020B0604030504040204" pitchFamily="34" charset="-120"/>
              <a:cs typeface="Times New Roman" pitchFamily="18" charset="0"/>
            </a:endParaRPr>
          </a:p>
          <a:p>
            <a:pPr marL="285750" indent="-285750" algn="just">
              <a:spcBef>
                <a:spcPts val="600"/>
              </a:spcBef>
              <a:buFont typeface="Arial" panose="020B0604020202020204" pitchFamily="34" charset="0"/>
              <a:buChar char="•"/>
            </a:pPr>
            <a:r>
              <a:rPr lang="zh-CN" altLang="zh-CN" sz="1400" dirty="0">
                <a:latin typeface="微軟正黑體" panose="020B0604030504040204" pitchFamily="34" charset="-120"/>
                <a:ea typeface="微軟正黑體" panose="020B0604030504040204" pitchFamily="34" charset="-120"/>
                <a:cs typeface="楷体_GB2312"/>
              </a:rPr>
              <a:t>跨学科。</a:t>
            </a:r>
            <a:r>
              <a:rPr lang="zh-CN" altLang="zh-CN" sz="1400" dirty="0">
                <a:latin typeface="微軟正黑體" panose="020B0604030504040204" pitchFamily="34" charset="-120"/>
                <a:ea typeface="微軟正黑體" panose="020B0604030504040204" pitchFamily="34" charset="-120"/>
                <a:cs typeface="Times New Roman" pitchFamily="18" charset="0"/>
              </a:rPr>
              <a:t>强调融合各个学科，</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在</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学</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和</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做</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中</a:t>
            </a:r>
            <a:r>
              <a:rPr lang="zh-CN" altLang="zh-CN" sz="1400" dirty="0">
                <a:latin typeface="微軟正黑體" panose="020B0604030504040204" pitchFamily="34" charset="-120"/>
                <a:ea typeface="微軟正黑體" panose="020B0604030504040204" pitchFamily="34" charset="-120"/>
                <a:cs typeface="Times New Roman" pitchFamily="18" charset="0"/>
              </a:rPr>
              <a:t>发展学生的多元智能，通过各学科的规律性联系，不断培养学生的创新意识、创新能力和创新精神</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latin typeface="微軟正黑體" panose="020B0604030504040204" pitchFamily="34" charset="-120"/>
              <a:ea typeface="微軟正黑體" panose="020B0604030504040204" pitchFamily="34" charset="-120"/>
              <a:cs typeface="Times New Roman" pitchFamily="18" charset="0"/>
            </a:endParaRPr>
          </a:p>
          <a:p>
            <a:pPr marL="285750" indent="-285750" algn="just">
              <a:spcBef>
                <a:spcPts val="600"/>
              </a:spcBef>
              <a:buFont typeface="Arial" panose="020B0604020202020204" pitchFamily="34" charset="0"/>
              <a:buChar char="•"/>
            </a:pPr>
            <a:r>
              <a:rPr lang="zh-CN" altLang="zh-CN" sz="1400" dirty="0" smtClean="0">
                <a:latin typeface="微軟正黑體" panose="020B0604030504040204" pitchFamily="34" charset="-120"/>
                <a:ea typeface="微軟正黑體" panose="020B0604030504040204" pitchFamily="34" charset="-120"/>
                <a:cs typeface="楷体_GB2312"/>
              </a:rPr>
              <a:t>体</a:t>
            </a:r>
            <a:r>
              <a:rPr lang="zh-CN" altLang="zh-CN" sz="1400" dirty="0">
                <a:latin typeface="微軟正黑體" panose="020B0604030504040204" pitchFamily="34" charset="-120"/>
                <a:ea typeface="微軟正黑體" panose="020B0604030504040204" pitchFamily="34" charset="-120"/>
                <a:cs typeface="楷体_GB2312"/>
              </a:rPr>
              <a:t>验性。</a:t>
            </a:r>
            <a:r>
              <a:rPr lang="zh-CN" altLang="zh-CN" sz="1400" dirty="0">
                <a:latin typeface="微軟正黑體" panose="020B0604030504040204" pitchFamily="34" charset="-120"/>
                <a:ea typeface="微軟正黑體" panose="020B0604030504040204" pitchFamily="34" charset="-120"/>
                <a:cs typeface="Times New Roman" pitchFamily="18" charset="0"/>
              </a:rPr>
              <a:t>多年的课堂教学经验表明，学习不仅要通过自学或教师讲授习得抽象知识，更要让学生用脑、用心、动手参与学习过程。</a:t>
            </a:r>
            <a:endParaRPr 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1692696" y="-230708"/>
            <a:ext cx="8229600" cy="1143000"/>
          </a:xfrm>
        </p:spPr>
        <p:txBody>
          <a:bodyPr>
            <a:normAutofit/>
          </a:bodyPr>
          <a:lstStyle/>
          <a:p>
            <a:pPr fontAlgn="t"/>
            <a:r>
              <a:rPr lang="en-US" altLang="en-US" dirty="0" smtClean="0">
                <a:effectLst/>
              </a:rPr>
              <a:t>STEM</a:t>
            </a:r>
            <a:r>
              <a:rPr lang="zh-TW" altLang="en-US" dirty="0" smtClean="0">
                <a:effectLst/>
              </a:rPr>
              <a:t>教育的内涵与特征</a:t>
            </a:r>
            <a:endParaRPr lang="en-US" altLang="en-US" b="0" dirty="0">
              <a:effectLst/>
            </a:endParaRPr>
          </a:p>
        </p:txBody>
      </p:sp>
      <p:pic>
        <p:nvPicPr>
          <p:cNvPr id="5" name="TLKQ4phZTA0?KBeaL5BoMuc=0&amp;loop=1&amp;rel=0&amp;playlist=PLzC5Pi16-OxB8PQhC1rhbQHPju7sb2CL-;showinfo=0"/>
          <p:cNvPicPr>
            <a:picLocks noRot="1" noChangeAspect="1"/>
          </p:cNvPicPr>
          <p:nvPr>
            <a:videoFile r:link="rId1"/>
          </p:nvPr>
        </p:nvPicPr>
        <p:blipFill>
          <a:blip r:embed="rId3" cstate="print">
            <a:extLst>
              <a:ext uri="{28A0092B-C50C-407E-A947-70E740481C1C}">
                <a14:useLocalDpi xmlns:a14="http://schemas.microsoft.com/office/drawing/2010/main" val="0"/>
              </a:ext>
            </a:extLst>
          </a:blip>
          <a:stretch>
            <a:fillRect/>
          </a:stretch>
        </p:blipFill>
        <p:spPr>
          <a:xfrm>
            <a:off x="4139952" y="3573016"/>
            <a:ext cx="4752528" cy="2678112"/>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7" name="文字方塊 6"/>
          <p:cNvSpPr txBox="1"/>
          <p:nvPr/>
        </p:nvSpPr>
        <p:spPr>
          <a:xfrm>
            <a:off x="5796136" y="6309320"/>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4"/>
              </a:rPr>
              <a:t>观看视频 </a:t>
            </a:r>
            <a:r>
              <a:rPr lang="en-US" altLang="zh-TW" sz="1200" i="1" dirty="0" smtClean="0">
                <a:latin typeface="微軟正黑體" panose="020B0604030504040204" pitchFamily="34" charset="-120"/>
                <a:ea typeface="微軟正黑體" panose="020B0604030504040204" pitchFamily="34" charset="-120"/>
                <a:hlinkClick r:id="rId4"/>
              </a:rPr>
              <a:t>: https://youtu.be/TLKQ4phZTA0</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633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7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32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22" presetClass="entr" presetSubtype="1" fill="hold" nodeType="withEffect">
                                  <p:stCondLst>
                                    <p:cond delay="190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29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812049050"/>
              </p:ext>
            </p:extLst>
          </p:nvPr>
        </p:nvGraphicFramePr>
        <p:xfrm>
          <a:off x="-180528" y="-243408"/>
          <a:ext cx="9505056" cy="7571818"/>
        </p:xfrm>
        <a:graphic>
          <a:graphicData uri="http://schemas.openxmlformats.org/drawingml/2006/table">
            <a:tbl>
              <a:tblPr firstRow="1" bandRow="1">
                <a:tableStyleId>{BDBED569-4797-4DF1-A0F4-6AAB3CD982D8}</a:tableStyleId>
              </a:tblPr>
              <a:tblGrid>
                <a:gridCol w="9505056"/>
              </a:tblGrid>
              <a:tr h="3816424">
                <a:tc>
                  <a:txBody>
                    <a:bodyPr/>
                    <a:lstStyle/>
                    <a:p>
                      <a:r>
                        <a:rPr lang="en-US" altLang="zh-CN" sz="1800" b="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 </a:t>
                      </a:r>
                    </a:p>
                  </a:txBody>
                  <a:tcPr/>
                </a:tc>
              </a:tr>
              <a:tr h="3755394">
                <a:tc>
                  <a:txBody>
                    <a:bodyPr/>
                    <a:lstStyle/>
                    <a:p>
                      <a:endParaRPr lang="en-US" altLang="zh-CN" sz="1800" b="0" dirty="0" smtClean="0">
                        <a:latin typeface="微軟正黑體" panose="020B0604030504040204" pitchFamily="34" charset="-120"/>
                        <a:ea typeface="微軟正黑體" panose="020B0604030504040204" pitchFamily="34" charset="-120"/>
                      </a:endParaRPr>
                    </a:p>
                    <a:p>
                      <a:r>
                        <a:rPr lang="en-US" altLang="zh-CN" sz="1800" b="0" dirty="0" smtClean="0">
                          <a:latin typeface="微軟正黑體" panose="020B0604030504040204" pitchFamily="34" charset="-120"/>
                          <a:ea typeface="微軟正黑體" panose="020B0604030504040204" pitchFamily="34" charset="-120"/>
                        </a:rPr>
                        <a:t> </a:t>
                      </a:r>
                      <a:endParaRPr lang="zh-CN" altLang="en-US" sz="1800" b="0" dirty="0" smtClean="0">
                        <a:solidFill>
                          <a:srgbClr val="FF0000"/>
                        </a:solidFill>
                        <a:latin typeface="微軟正黑體" panose="020B0604030504040204" pitchFamily="34" charset="-120"/>
                        <a:ea typeface="微軟正黑體" panose="020B0604030504040204" pitchFamily="34" charset="-120"/>
                      </a:endParaRPr>
                    </a:p>
                  </a:txBody>
                  <a:tcPr/>
                </a:tc>
              </a:tr>
            </a:tbl>
          </a:graphicData>
        </a:graphic>
      </p:graphicFrame>
      <p:sp>
        <p:nvSpPr>
          <p:cNvPr id="3" name="文字方塊 2"/>
          <p:cNvSpPr txBox="1"/>
          <p:nvPr/>
        </p:nvSpPr>
        <p:spPr>
          <a:xfrm>
            <a:off x="323528" y="893619"/>
            <a:ext cx="3515644" cy="2031325"/>
          </a:xfrm>
          <a:prstGeom prst="rect">
            <a:avLst/>
          </a:prstGeom>
          <a:noFill/>
        </p:spPr>
        <p:txBody>
          <a:bodyPr wrap="square" rtlCol="0">
            <a:spAutoFit/>
          </a:bodyPr>
          <a:lstStyle/>
          <a:p>
            <a:pPr algn="just"/>
            <a:r>
              <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STEM</a:t>
            </a:r>
            <a:r>
              <a:rPr lang="zh-CN" altLang="zh-CN" sz="1400" dirty="0">
                <a:solidFill>
                  <a:srgbClr val="000000"/>
                </a:solidFill>
                <a:latin typeface="微軟正黑體" panose="020B0604030504040204" pitchFamily="34" charset="-120"/>
                <a:ea typeface="微軟正黑體" panose="020B0604030504040204" pitchFamily="34" charset="-120"/>
                <a:cs typeface="Times New Roman" pitchFamily="18" charset="0"/>
              </a:rPr>
              <a:t>基于科学、技术、工程与数学之间的关系综合了各学科的特点，</a:t>
            </a:r>
            <a:r>
              <a:rPr lang="zh-CN" altLang="zh-CN" sz="1400" dirty="0">
                <a:solidFill>
                  <a:srgbClr val="0000FF"/>
                </a:solidFill>
                <a:latin typeface="微軟正黑體" panose="020B0604030504040204" pitchFamily="34" charset="-120"/>
                <a:ea typeface="微軟正黑體" panose="020B0604030504040204" pitchFamily="34" charset="-120"/>
                <a:cs typeface="Times New Roman" pitchFamily="18" charset="0"/>
              </a:rPr>
              <a:t>将知识的获取、方法与工具的利用以及创新生产的过程进行了有机的统一</a:t>
            </a:r>
            <a:r>
              <a:rPr lang="zh-CN"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rPr>
              <a:t>。</a:t>
            </a:r>
            <a:endParaRPr lang="en-US" altLang="zh-CN" sz="1400" dirty="0" smtClean="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endParaRPr lang="en-US" sz="1400" dirty="0">
              <a:solidFill>
                <a:srgbClr val="000000"/>
              </a:solidFill>
              <a:latin typeface="微軟正黑體" panose="020B0604030504040204" pitchFamily="34" charset="-120"/>
              <a:ea typeface="微軟正黑體" panose="020B0604030504040204" pitchFamily="34" charset="-120"/>
              <a:cs typeface="Times New Roman" pitchFamily="18" charset="0"/>
            </a:endParaRPr>
          </a:p>
          <a:p>
            <a:pPr algn="just"/>
            <a:r>
              <a:rPr lang="zh-CN" altLang="en-US" sz="1400" dirty="0" smtClean="0">
                <a:latin typeface="微軟正黑體" panose="020B0604030504040204" pitchFamily="34" charset="-120"/>
                <a:ea typeface="微軟正黑體" panose="020B0604030504040204" pitchFamily="34" charset="-120"/>
                <a:cs typeface="Times New Roman" pitchFamily="18" charset="0"/>
              </a:rPr>
              <a:t>我</a:t>
            </a:r>
            <a:r>
              <a:rPr lang="zh-CN" altLang="en-US" sz="1400" dirty="0">
                <a:latin typeface="微軟正黑體" panose="020B0604030504040204" pitchFamily="34" charset="-120"/>
                <a:ea typeface="微軟正黑體" panose="020B0604030504040204" pitchFamily="34" charset="-120"/>
                <a:cs typeface="Times New Roman" pitchFamily="18" charset="0"/>
              </a:rPr>
              <a:t>在进行</a:t>
            </a:r>
            <a:r>
              <a:rPr lang="en-US" altLang="zh-CN" sz="1400" dirty="0">
                <a:latin typeface="微軟正黑體" panose="020B0604030504040204" pitchFamily="34" charset="-120"/>
                <a:ea typeface="微軟正黑體" panose="020B0604030504040204" pitchFamily="34" charset="-120"/>
                <a:cs typeface="Times New Roman" pitchFamily="18" charset="0"/>
              </a:rPr>
              <a:t>STEM</a:t>
            </a:r>
            <a:r>
              <a:rPr lang="zh-CN" altLang="zh-CN" sz="1400" dirty="0">
                <a:latin typeface="微軟正黑體" panose="020B0604030504040204" pitchFamily="34" charset="-120"/>
                <a:ea typeface="微軟正黑體" panose="020B0604030504040204" pitchFamily="34" charset="-120"/>
                <a:cs typeface="Times New Roman" pitchFamily="18" charset="0"/>
              </a:rPr>
              <a:t>教育</a:t>
            </a:r>
            <a:r>
              <a:rPr lang="zh-CN" altLang="en-US" sz="1400" dirty="0">
                <a:latin typeface="微軟正黑體" panose="020B0604030504040204" pitchFamily="34" charset="-120"/>
                <a:ea typeface="微軟正黑體" panose="020B0604030504040204" pitchFamily="34" charset="-120"/>
                <a:cs typeface="Times New Roman" pitchFamily="18" charset="0"/>
              </a:rPr>
              <a:t>尝试时，强</a:t>
            </a:r>
            <a:r>
              <a:rPr lang="zh-CN" altLang="en-US" sz="1400" dirty="0" smtClean="0">
                <a:latin typeface="微軟正黑體" panose="020B0604030504040204" pitchFamily="34" charset="-120"/>
                <a:ea typeface="微軟正黑體" panose="020B0604030504040204" pitchFamily="34" charset="-120"/>
                <a:cs typeface="Times New Roman" pitchFamily="18" charset="0"/>
              </a:rPr>
              <a:t>调</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solidFill>
                  <a:srgbClr val="FF0000"/>
                </a:solidFill>
                <a:latin typeface="微軟正黑體" panose="020B0604030504040204" pitchFamily="34" charset="-120"/>
                <a:ea typeface="微軟正黑體" panose="020B0604030504040204" pitchFamily="34" charset="-120"/>
                <a:cs typeface="Times New Roman" pitchFamily="18" charset="0"/>
              </a:rPr>
              <a:t>设计</a:t>
            </a:r>
            <a:r>
              <a:rPr lang="en-US" altLang="zh-CN" sz="1400" dirty="0" smtClean="0">
                <a:latin typeface="微軟正黑體" panose="020B0604030504040204" pitchFamily="34" charset="-120"/>
                <a:ea typeface="微軟正黑體" panose="020B0604030504040204" pitchFamily="34" charset="-120"/>
                <a:cs typeface="Times New Roman" pitchFamily="18" charset="0"/>
              </a:rPr>
              <a:t>"</a:t>
            </a:r>
            <a:r>
              <a:rPr lang="zh-CN" altLang="zh-CN" sz="1400" dirty="0" smtClean="0">
                <a:latin typeface="微軟正黑體" panose="020B0604030504040204" pitchFamily="34" charset="-120"/>
                <a:ea typeface="微軟正黑體" panose="020B0604030504040204" pitchFamily="34" charset="-120"/>
                <a:cs typeface="Times New Roman" pitchFamily="18" charset="0"/>
              </a:rPr>
              <a:t>作</a:t>
            </a:r>
            <a:r>
              <a:rPr lang="zh-CN" altLang="zh-CN" sz="1400" dirty="0">
                <a:latin typeface="微軟正黑體" panose="020B0604030504040204" pitchFamily="34" charset="-120"/>
                <a:ea typeface="微軟正黑體" panose="020B0604030504040204" pitchFamily="34" charset="-120"/>
                <a:cs typeface="Times New Roman" pitchFamily="18" charset="0"/>
              </a:rPr>
              <a:t>为学生已有知识体系的反馈和输出，具有开放性和挑战性，是创意和能力培养的必要环节。</a:t>
            </a:r>
            <a:r>
              <a:rPr lang="zh-CN" altLang="en-US" sz="1400" dirty="0">
                <a:latin typeface="微軟正黑體" panose="020B0604030504040204" pitchFamily="34" charset="-120"/>
                <a:ea typeface="微軟正黑體" panose="020B0604030504040204" pitchFamily="34" charset="-120"/>
                <a:cs typeface="Times New Roman" pitchFamily="18" charset="0"/>
              </a:rPr>
              <a:t>努力</a:t>
            </a:r>
            <a:r>
              <a:rPr lang="zh-CN" altLang="en-US" sz="1400" dirty="0">
                <a:solidFill>
                  <a:srgbClr val="0000FF"/>
                </a:solidFill>
                <a:latin typeface="微軟正黑體" panose="020B0604030504040204" pitchFamily="34" charset="-120"/>
                <a:ea typeface="微軟正黑體" panose="020B0604030504040204" pitchFamily="34" charset="-120"/>
                <a:cs typeface="Times New Roman" pitchFamily="18" charset="0"/>
              </a:rPr>
              <a:t>贯通创客教育与</a:t>
            </a:r>
            <a:r>
              <a:rPr lang="en-US" altLang="zh-CN" sz="1400" dirty="0">
                <a:solidFill>
                  <a:srgbClr val="0000FF"/>
                </a:solidFill>
                <a:latin typeface="微軟正黑體" panose="020B0604030504040204" pitchFamily="34" charset="-120"/>
                <a:ea typeface="微軟正黑體" panose="020B0604030504040204" pitchFamily="34" charset="-120"/>
                <a:cs typeface="Times New Roman" pitchFamily="18" charset="0"/>
              </a:rPr>
              <a:t>STEM</a:t>
            </a:r>
            <a:r>
              <a:rPr lang="zh-CN" altLang="en-US" sz="1400" dirty="0">
                <a:solidFill>
                  <a:srgbClr val="0000FF"/>
                </a:solidFill>
                <a:latin typeface="微軟正黑體" panose="020B0604030504040204" pitchFamily="34" charset="-120"/>
                <a:ea typeface="微軟正黑體" panose="020B0604030504040204" pitchFamily="34" charset="-120"/>
                <a:cs typeface="Times New Roman" pitchFamily="18" charset="0"/>
              </a:rPr>
              <a:t>教育</a:t>
            </a:r>
            <a:r>
              <a:rPr lang="zh-CN" altLang="en-US" sz="1400" dirty="0">
                <a:latin typeface="微軟正黑體" panose="020B0604030504040204" pitchFamily="34" charset="-120"/>
                <a:ea typeface="微軟正黑體" panose="020B0604030504040204" pitchFamily="34" charset="-120"/>
                <a:cs typeface="Times New Roman" pitchFamily="18" charset="0"/>
              </a:rPr>
              <a:t>。</a:t>
            </a:r>
            <a:endParaRPr lang="en-US" sz="1400" dirty="0">
              <a:latin typeface="微軟正黑體" panose="020B0604030504040204" pitchFamily="34" charset="-120"/>
              <a:ea typeface="微軟正黑體" panose="020B0604030504040204" pitchFamily="34" charset="-120"/>
            </a:endParaRPr>
          </a:p>
        </p:txBody>
      </p:sp>
      <p:sp>
        <p:nvSpPr>
          <p:cNvPr id="26" name="標題 1"/>
          <p:cNvSpPr>
            <a:spLocks noGrp="1"/>
          </p:cNvSpPr>
          <p:nvPr>
            <p:ph type="title"/>
          </p:nvPr>
        </p:nvSpPr>
        <p:spPr>
          <a:xfrm>
            <a:off x="-1929408" y="-230708"/>
            <a:ext cx="8229600" cy="1143000"/>
          </a:xfrm>
        </p:spPr>
        <p:txBody>
          <a:bodyPr>
            <a:normAutofit/>
          </a:bodyPr>
          <a:lstStyle/>
          <a:p>
            <a:pPr fontAlgn="t"/>
            <a:r>
              <a:rPr lang="en-US" altLang="en-US" dirty="0" smtClean="0">
                <a:effectLst/>
              </a:rPr>
              <a:t>STEM</a:t>
            </a:r>
            <a:r>
              <a:rPr lang="zh-TW" altLang="en-US" dirty="0" smtClean="0">
                <a:effectLst/>
              </a:rPr>
              <a:t>教学案例</a:t>
            </a:r>
            <a:r>
              <a:rPr lang="en-US" altLang="en-US" dirty="0" smtClean="0">
                <a:effectLst/>
              </a:rPr>
              <a:t> (</a:t>
            </a:r>
            <a:r>
              <a:rPr lang="zh-TW" altLang="en-US" dirty="0" smtClean="0">
                <a:effectLst/>
              </a:rPr>
              <a:t>简介</a:t>
            </a:r>
            <a:r>
              <a:rPr lang="en-US" altLang="en-US" dirty="0" smtClean="0">
                <a:effectLst/>
              </a:rPr>
              <a:t>)</a:t>
            </a:r>
            <a:endParaRPr lang="en-US" altLang="en-US" b="0" dirty="0">
              <a:effectLst/>
            </a:endParaRPr>
          </a:p>
        </p:txBody>
      </p:sp>
      <p:grpSp>
        <p:nvGrpSpPr>
          <p:cNvPr id="27" name="群組 26"/>
          <p:cNvGrpSpPr/>
          <p:nvPr/>
        </p:nvGrpSpPr>
        <p:grpSpPr>
          <a:xfrm>
            <a:off x="4134350" y="188640"/>
            <a:ext cx="4951422" cy="3361647"/>
            <a:chOff x="0" y="523875"/>
            <a:chExt cx="9117013" cy="6189773"/>
          </a:xfrm>
        </p:grpSpPr>
        <p:cxnSp>
          <p:nvCxnSpPr>
            <p:cNvPr id="28" name="直接连接符 4"/>
            <p:cNvCxnSpPr>
              <a:cxnSpLocks noChangeShapeType="1"/>
            </p:cNvCxnSpPr>
            <p:nvPr/>
          </p:nvCxnSpPr>
          <p:spPr bwMode="auto">
            <a:xfrm>
              <a:off x="0" y="3435350"/>
              <a:ext cx="911701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9" name="直接连接符 6"/>
            <p:cNvCxnSpPr>
              <a:cxnSpLocks noChangeShapeType="1"/>
            </p:cNvCxnSpPr>
            <p:nvPr/>
          </p:nvCxnSpPr>
          <p:spPr bwMode="auto">
            <a:xfrm>
              <a:off x="4559300" y="523875"/>
              <a:ext cx="12700" cy="6000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0" name="文本框 8"/>
            <p:cNvSpPr txBox="1">
              <a:spLocks noChangeArrowheads="1"/>
            </p:cNvSpPr>
            <p:nvPr/>
          </p:nvSpPr>
          <p:spPr bwMode="auto">
            <a:xfrm>
              <a:off x="327025" y="706438"/>
              <a:ext cx="571258"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a:solidFill>
                    <a:srgbClr val="FF0000"/>
                  </a:solidFill>
                  <a:latin typeface="微軟正黑體" panose="020B0604030504040204" pitchFamily="34" charset="-120"/>
                  <a:ea typeface="微軟正黑體" panose="020B0604030504040204" pitchFamily="34" charset="-120"/>
                </a:rPr>
                <a:t>S</a:t>
              </a:r>
              <a:endParaRPr lang="zh-CN" altLang="en-US" sz="1400">
                <a:solidFill>
                  <a:srgbClr val="FF0000"/>
                </a:solidFill>
                <a:latin typeface="微軟正黑體" panose="020B0604030504040204" pitchFamily="34" charset="-120"/>
                <a:ea typeface="微軟正黑體" panose="020B0604030504040204" pitchFamily="34" charset="-120"/>
              </a:endParaRPr>
            </a:p>
          </p:txBody>
        </p:sp>
        <p:sp>
          <p:nvSpPr>
            <p:cNvPr id="31" name="文本框 9"/>
            <p:cNvSpPr txBox="1">
              <a:spLocks noChangeArrowheads="1"/>
            </p:cNvSpPr>
            <p:nvPr/>
          </p:nvSpPr>
          <p:spPr bwMode="auto">
            <a:xfrm>
              <a:off x="4702174" y="698500"/>
              <a:ext cx="574427"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a:solidFill>
                    <a:srgbClr val="FF0000"/>
                  </a:solidFill>
                  <a:latin typeface="微軟正黑體" panose="020B0604030504040204" pitchFamily="34" charset="-120"/>
                  <a:ea typeface="微軟正黑體" panose="020B0604030504040204" pitchFamily="34" charset="-120"/>
                </a:rPr>
                <a:t>T</a:t>
              </a:r>
              <a:endParaRPr lang="zh-CN" altLang="en-US" sz="1400">
                <a:solidFill>
                  <a:srgbClr val="FF0000"/>
                </a:solidFill>
                <a:latin typeface="微軟正黑體" panose="020B0604030504040204" pitchFamily="34" charset="-120"/>
                <a:ea typeface="微軟正黑體" panose="020B0604030504040204" pitchFamily="34" charset="-120"/>
              </a:endParaRPr>
            </a:p>
          </p:txBody>
        </p:sp>
        <p:sp>
          <p:nvSpPr>
            <p:cNvPr id="32" name="文本框 10"/>
            <p:cNvSpPr txBox="1">
              <a:spLocks noChangeArrowheads="1"/>
            </p:cNvSpPr>
            <p:nvPr/>
          </p:nvSpPr>
          <p:spPr bwMode="auto">
            <a:xfrm>
              <a:off x="307974" y="3554413"/>
              <a:ext cx="561746"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a:solidFill>
                    <a:srgbClr val="FF0000"/>
                  </a:solidFill>
                  <a:latin typeface="微軟正黑體" panose="020B0604030504040204" pitchFamily="34" charset="-120"/>
                  <a:ea typeface="微軟正黑體" panose="020B0604030504040204" pitchFamily="34" charset="-120"/>
                </a:rPr>
                <a:t>E</a:t>
              </a:r>
              <a:endParaRPr lang="zh-CN" altLang="en-US" sz="1400">
                <a:solidFill>
                  <a:srgbClr val="FF0000"/>
                </a:solidFill>
                <a:latin typeface="微軟正黑體" panose="020B0604030504040204" pitchFamily="34" charset="-120"/>
                <a:ea typeface="微軟正黑體" panose="020B0604030504040204" pitchFamily="34" charset="-120"/>
              </a:endParaRPr>
            </a:p>
          </p:txBody>
        </p:sp>
        <p:sp>
          <p:nvSpPr>
            <p:cNvPr id="33" name="文本框 11"/>
            <p:cNvSpPr txBox="1">
              <a:spLocks noChangeArrowheads="1"/>
            </p:cNvSpPr>
            <p:nvPr/>
          </p:nvSpPr>
          <p:spPr bwMode="auto">
            <a:xfrm>
              <a:off x="4735513" y="3622674"/>
              <a:ext cx="717084"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400">
                  <a:solidFill>
                    <a:srgbClr val="FF0000"/>
                  </a:solidFill>
                  <a:latin typeface="微軟正黑體" panose="020B0604030504040204" pitchFamily="34" charset="-120"/>
                  <a:ea typeface="微軟正黑體" panose="020B0604030504040204" pitchFamily="34" charset="-120"/>
                </a:rPr>
                <a:t>M</a:t>
              </a:r>
              <a:endParaRPr lang="zh-CN" altLang="en-US" sz="1400">
                <a:solidFill>
                  <a:srgbClr val="FF0000"/>
                </a:solidFill>
                <a:latin typeface="微軟正黑體" panose="020B0604030504040204" pitchFamily="34" charset="-120"/>
                <a:ea typeface="微軟正黑體" panose="020B0604030504040204" pitchFamily="34" charset="-120"/>
              </a:endParaRPr>
            </a:p>
          </p:txBody>
        </p:sp>
        <p:sp>
          <p:nvSpPr>
            <p:cNvPr id="34" name="文本框 12"/>
            <p:cNvSpPr txBox="1">
              <a:spLocks noChangeArrowheads="1"/>
            </p:cNvSpPr>
            <p:nvPr/>
          </p:nvSpPr>
          <p:spPr bwMode="auto">
            <a:xfrm>
              <a:off x="900112" y="706438"/>
              <a:ext cx="1785415"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科学原理</a:t>
              </a:r>
            </a:p>
          </p:txBody>
        </p:sp>
        <p:sp>
          <p:nvSpPr>
            <p:cNvPr id="35" name="文本框 13"/>
            <p:cNvSpPr txBox="1">
              <a:spLocks noChangeArrowheads="1"/>
            </p:cNvSpPr>
            <p:nvPr/>
          </p:nvSpPr>
          <p:spPr bwMode="auto">
            <a:xfrm>
              <a:off x="2406649" y="2836862"/>
              <a:ext cx="1785415"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latin typeface="微軟正黑體" panose="020B0604030504040204" pitchFamily="34" charset="-120"/>
                  <a:ea typeface="微軟正黑體" panose="020B0604030504040204" pitchFamily="34" charset="-120"/>
                </a:rPr>
                <a:t>机构运动</a:t>
              </a:r>
            </a:p>
          </p:txBody>
        </p:sp>
        <p:sp>
          <p:nvSpPr>
            <p:cNvPr id="36" name="文本框 14"/>
            <p:cNvSpPr txBox="1">
              <a:spLocks noChangeArrowheads="1"/>
            </p:cNvSpPr>
            <p:nvPr/>
          </p:nvSpPr>
          <p:spPr bwMode="auto">
            <a:xfrm>
              <a:off x="5254626" y="703262"/>
              <a:ext cx="1785415"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技术手段</a:t>
              </a:r>
            </a:p>
          </p:txBody>
        </p:sp>
        <p:sp>
          <p:nvSpPr>
            <p:cNvPr id="37" name="文本框 15"/>
            <p:cNvSpPr txBox="1">
              <a:spLocks noChangeArrowheads="1"/>
            </p:cNvSpPr>
            <p:nvPr/>
          </p:nvSpPr>
          <p:spPr bwMode="auto">
            <a:xfrm>
              <a:off x="4719639" y="1357314"/>
              <a:ext cx="2140470"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latin typeface="微軟正黑體" panose="020B0604030504040204" pitchFamily="34" charset="-120"/>
                  <a:ea typeface="微軟正黑體" panose="020B0604030504040204" pitchFamily="34" charset="-120"/>
                </a:rPr>
                <a:t>激光切割机</a:t>
              </a:r>
            </a:p>
          </p:txBody>
        </p:sp>
        <p:pic>
          <p:nvPicPr>
            <p:cNvPr id="38" name="Picture 5" descr="E:\创意工作室\003创意设计及数字化制作\插图\u=56640935,1640586068&amp;fm=23&amp;gp=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97675" y="1268413"/>
              <a:ext cx="2166938"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17"/>
            <p:cNvSpPr txBox="1">
              <a:spLocks noChangeArrowheads="1"/>
            </p:cNvSpPr>
            <p:nvPr/>
          </p:nvSpPr>
          <p:spPr bwMode="auto">
            <a:xfrm>
              <a:off x="771526" y="3562349"/>
              <a:ext cx="1785415"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工程设计</a:t>
              </a:r>
            </a:p>
          </p:txBody>
        </p:sp>
        <p:sp>
          <p:nvSpPr>
            <p:cNvPr id="40" name="文本框 20"/>
            <p:cNvSpPr txBox="1">
              <a:spLocks noChangeArrowheads="1"/>
            </p:cNvSpPr>
            <p:nvPr/>
          </p:nvSpPr>
          <p:spPr bwMode="auto">
            <a:xfrm>
              <a:off x="5287962" y="3619500"/>
              <a:ext cx="1785415" cy="60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a:solidFill>
                    <a:srgbClr val="0000FF"/>
                  </a:solidFill>
                  <a:latin typeface="微軟正黑體" panose="020B0604030504040204" pitchFamily="34" charset="-120"/>
                  <a:ea typeface="微軟正黑體" panose="020B0604030504040204" pitchFamily="34" charset="-120"/>
                </a:rPr>
                <a:t>数学分析</a:t>
              </a:r>
            </a:p>
          </p:txBody>
        </p:sp>
        <p:pic>
          <p:nvPicPr>
            <p:cNvPr id="41" name="图片 2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338" y="1328738"/>
              <a:ext cx="43465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2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0074" y="4190598"/>
              <a:ext cx="3251201"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24"/>
            <p:cNvSpPr txBox="1">
              <a:spLocks noChangeArrowheads="1"/>
            </p:cNvSpPr>
            <p:nvPr/>
          </p:nvSpPr>
          <p:spPr bwMode="auto">
            <a:xfrm>
              <a:off x="5124449" y="6165850"/>
              <a:ext cx="365327" cy="54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endParaRPr lang="zh-CN" altLang="en-US" sz="1200">
                <a:latin typeface="微軟正黑體" panose="020B0604030504040204" pitchFamily="34" charset="-120"/>
                <a:ea typeface="微軟正黑體" panose="020B0604030504040204" pitchFamily="34" charset="-120"/>
              </a:endParaRPr>
            </a:p>
          </p:txBody>
        </p:sp>
        <p:pic>
          <p:nvPicPr>
            <p:cNvPr id="44" name="图片 2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18037" y="4171014"/>
              <a:ext cx="4459287" cy="225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文本框 26"/>
            <p:cNvSpPr txBox="1">
              <a:spLocks noChangeArrowheads="1"/>
            </p:cNvSpPr>
            <p:nvPr/>
          </p:nvSpPr>
          <p:spPr bwMode="auto">
            <a:xfrm>
              <a:off x="7050089" y="4059237"/>
              <a:ext cx="1347938" cy="1278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en-US" altLang="zh-CN" sz="1200" dirty="0">
                  <a:latin typeface="微軟正黑體" panose="020B0604030504040204" pitchFamily="34" charset="-120"/>
                  <a:ea typeface="微軟正黑體" panose="020B0604030504040204" pitchFamily="34" charset="-120"/>
                </a:rPr>
                <a:t>a&gt;b</a:t>
              </a:r>
            </a:p>
            <a:p>
              <a:r>
                <a:rPr lang="en-US" altLang="zh-CN" sz="1200" dirty="0">
                  <a:latin typeface="微軟正黑體" panose="020B0604030504040204" pitchFamily="34" charset="-120"/>
                  <a:ea typeface="微軟正黑體" panose="020B0604030504040204" pitchFamily="34" charset="-120"/>
                </a:rPr>
                <a:t>d=</a:t>
              </a:r>
              <a:r>
                <a:rPr lang="en-US" altLang="zh-CN" sz="1200" dirty="0" err="1">
                  <a:latin typeface="微軟正黑體" panose="020B0604030504040204" pitchFamily="34" charset="-120"/>
                  <a:ea typeface="微軟正黑體" panose="020B0604030504040204" pitchFamily="34" charset="-120"/>
                </a:rPr>
                <a:t>c+e</a:t>
              </a:r>
              <a:endParaRPr lang="en-US" altLang="zh-CN" sz="1200" dirty="0">
                <a:latin typeface="微軟正黑體" panose="020B0604030504040204" pitchFamily="34" charset="-120"/>
                <a:ea typeface="微軟正黑體" panose="020B0604030504040204" pitchFamily="34" charset="-120"/>
              </a:endParaRPr>
            </a:p>
            <a:p>
              <a:r>
                <a:rPr lang="en-US" altLang="zh-CN" sz="1200" dirty="0">
                  <a:latin typeface="微軟正黑體" panose="020B0604030504040204" pitchFamily="34" charset="-120"/>
                  <a:ea typeface="微軟正黑體" panose="020B0604030504040204" pitchFamily="34" charset="-120"/>
                </a:rPr>
                <a:t>……</a:t>
              </a:r>
              <a:endParaRPr lang="zh-CN" altLang="en-US" sz="1200" dirty="0">
                <a:latin typeface="微軟正黑體" panose="020B0604030504040204" pitchFamily="34" charset="-120"/>
                <a:ea typeface="微軟正黑體" panose="020B0604030504040204" pitchFamily="34" charset="-120"/>
              </a:endParaRPr>
            </a:p>
          </p:txBody>
        </p:sp>
      </p:grpSp>
      <p:grpSp>
        <p:nvGrpSpPr>
          <p:cNvPr id="47" name="群組 46"/>
          <p:cNvGrpSpPr/>
          <p:nvPr/>
        </p:nvGrpSpPr>
        <p:grpSpPr>
          <a:xfrm>
            <a:off x="10440" y="3563882"/>
            <a:ext cx="4967694" cy="3306113"/>
            <a:chOff x="107950" y="611188"/>
            <a:chExt cx="8980489" cy="5976721"/>
          </a:xfrm>
        </p:grpSpPr>
        <p:pic>
          <p:nvPicPr>
            <p:cNvPr id="48" name="图片 1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37188" y="1536700"/>
              <a:ext cx="266382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图片 4"/>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5975" y="3730625"/>
              <a:ext cx="2508250" cy="188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7"/>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977900" y="1404938"/>
              <a:ext cx="28098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2"/>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454650" y="3708400"/>
              <a:ext cx="31496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矩形 52"/>
            <p:cNvSpPr>
              <a:spLocks noChangeArrowheads="1"/>
            </p:cNvSpPr>
            <p:nvPr/>
          </p:nvSpPr>
          <p:spPr bwMode="auto">
            <a:xfrm>
              <a:off x="107950" y="611188"/>
              <a:ext cx="4248150" cy="99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buFont typeface="Arial" pitchFamily="34" charset="0"/>
                <a:buChar char="•"/>
              </a:pPr>
              <a:r>
                <a:rPr lang="en-US" altLang="zh-CN" sz="1400" dirty="0">
                  <a:solidFill>
                    <a:srgbClr val="FF0000"/>
                  </a:solidFill>
                  <a:latin typeface="微軟正黑體" panose="020B0604030504040204" pitchFamily="34" charset="-120"/>
                  <a:ea typeface="微軟正黑體" panose="020B0604030504040204" pitchFamily="34" charset="-120"/>
                </a:rPr>
                <a:t>S</a:t>
              </a:r>
              <a:r>
                <a:rPr lang="zh-CN" altLang="en-US" sz="1400" dirty="0">
                  <a:latin typeface="微軟正黑體" panose="020B0604030504040204" pitchFamily="34" charset="-120"/>
                  <a:ea typeface="微軟正黑體" panose="020B0604030504040204" pitchFamily="34" charset="-120"/>
                </a:rPr>
                <a:t>科学问题</a:t>
              </a:r>
              <a:r>
                <a:rPr lang="en-US" altLang="zh-CN"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为什么杯子里的热水会变凉？</a:t>
              </a:r>
              <a:endParaRPr lang="en-US" altLang="zh-CN" sz="1400" dirty="0">
                <a:latin typeface="微軟正黑體" panose="020B0604030504040204" pitchFamily="34" charset="-120"/>
                <a:ea typeface="微軟正黑體" panose="020B0604030504040204" pitchFamily="34" charset="-120"/>
              </a:endParaRPr>
            </a:p>
          </p:txBody>
        </p:sp>
        <p:sp>
          <p:nvSpPr>
            <p:cNvPr id="54" name="矩形 53"/>
            <p:cNvSpPr>
              <a:spLocks noChangeArrowheads="1"/>
            </p:cNvSpPr>
            <p:nvPr/>
          </p:nvSpPr>
          <p:spPr bwMode="auto">
            <a:xfrm>
              <a:off x="4516438" y="625475"/>
              <a:ext cx="4572001" cy="99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buFont typeface="Arial" pitchFamily="34" charset="0"/>
                <a:buChar char="•"/>
              </a:pPr>
              <a:r>
                <a:rPr lang="en-US" altLang="zh-CN" sz="1400" dirty="0">
                  <a:solidFill>
                    <a:srgbClr val="FF0000"/>
                  </a:solidFill>
                  <a:latin typeface="微軟正黑體" panose="020B0604030504040204" pitchFamily="34" charset="-120"/>
                  <a:ea typeface="微軟正黑體" panose="020B0604030504040204" pitchFamily="34" charset="-120"/>
                </a:rPr>
                <a:t>T</a:t>
              </a:r>
              <a:r>
                <a:rPr lang="zh-CN" altLang="en-US" sz="1400" dirty="0">
                  <a:latin typeface="微軟正黑體" panose="020B0604030504040204" pitchFamily="34" charset="-120"/>
                  <a:ea typeface="微軟正黑體" panose="020B0604030504040204" pitchFamily="34" charset="-120"/>
                </a:rPr>
                <a:t>技术问题</a:t>
              </a:r>
              <a:r>
                <a:rPr lang="en-US" altLang="zh-CN" sz="1400" dirty="0">
                  <a:latin typeface="微軟正黑體" panose="020B0604030504040204" pitchFamily="34" charset="-120"/>
                  <a:ea typeface="微軟正黑體" panose="020B0604030504040204" pitchFamily="34" charset="-120"/>
                </a:rPr>
                <a:t>----</a:t>
              </a:r>
              <a:r>
                <a:rPr lang="zh-CN" altLang="en-US" sz="1400" dirty="0">
                  <a:latin typeface="微軟正黑體" panose="020B0604030504040204" pitchFamily="34" charset="-120"/>
                  <a:ea typeface="微軟正黑體" panose="020B0604030504040204" pitchFamily="34" charset="-120"/>
                </a:rPr>
                <a:t>如何测量水的温度？</a:t>
              </a:r>
              <a:endParaRPr lang="en-US" altLang="zh-CN" sz="1400" dirty="0">
                <a:solidFill>
                  <a:srgbClr val="FF0000"/>
                </a:solidFill>
                <a:latin typeface="微軟正黑體" panose="020B0604030504040204" pitchFamily="34" charset="-120"/>
                <a:ea typeface="微軟正黑體" panose="020B0604030504040204" pitchFamily="34" charset="-120"/>
              </a:endParaRPr>
            </a:p>
          </p:txBody>
        </p:sp>
        <p:sp>
          <p:nvSpPr>
            <p:cNvPr id="55" name="矩形 54"/>
            <p:cNvSpPr>
              <a:spLocks noChangeArrowheads="1"/>
            </p:cNvSpPr>
            <p:nvPr/>
          </p:nvSpPr>
          <p:spPr bwMode="auto">
            <a:xfrm>
              <a:off x="4516438" y="5594351"/>
              <a:ext cx="4572001" cy="99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buFont typeface="Arial" pitchFamily="34" charset="0"/>
                <a:buChar char="•"/>
              </a:pPr>
              <a:r>
                <a:rPr lang="en-US" altLang="zh-CN" sz="1400">
                  <a:solidFill>
                    <a:srgbClr val="FF0000"/>
                  </a:solidFill>
                  <a:latin typeface="微軟正黑體" panose="020B0604030504040204" pitchFamily="34" charset="-120"/>
                  <a:ea typeface="微軟正黑體" panose="020B0604030504040204" pitchFamily="34" charset="-120"/>
                </a:rPr>
                <a:t>M</a:t>
              </a:r>
              <a:r>
                <a:rPr lang="zh-CN" altLang="en-US" sz="1400">
                  <a:latin typeface="微軟正黑體" panose="020B0604030504040204" pitchFamily="34" charset="-120"/>
                  <a:ea typeface="微軟正黑體" panose="020B0604030504040204" pitchFamily="34" charset="-120"/>
                </a:rPr>
                <a:t>数学问题</a:t>
              </a:r>
              <a:r>
                <a:rPr lang="en-US" altLang="zh-CN" sz="1400">
                  <a:latin typeface="微軟正黑體" panose="020B0604030504040204" pitchFamily="34" charset="-120"/>
                  <a:ea typeface="微軟正黑體" panose="020B0604030504040204" pitchFamily="34" charset="-120"/>
                </a:rPr>
                <a:t>----</a:t>
              </a:r>
              <a:r>
                <a:rPr lang="zh-CN" altLang="en-US" sz="1400">
                  <a:latin typeface="微軟正黑體" panose="020B0604030504040204" pitchFamily="34" charset="-120"/>
                  <a:ea typeface="微軟正黑體" panose="020B0604030504040204" pitchFamily="34" charset="-120"/>
                </a:rPr>
                <a:t>水温变化曲线满足什么关系？</a:t>
              </a:r>
              <a:endParaRPr lang="en-US" altLang="zh-CN" sz="1400">
                <a:solidFill>
                  <a:srgbClr val="FF0000"/>
                </a:solidFill>
                <a:latin typeface="微軟正黑體" panose="020B0604030504040204" pitchFamily="34" charset="-120"/>
                <a:ea typeface="微軟正黑體" panose="020B0604030504040204" pitchFamily="34" charset="-120"/>
              </a:endParaRPr>
            </a:p>
          </p:txBody>
        </p:sp>
        <p:cxnSp>
          <p:nvCxnSpPr>
            <p:cNvPr id="56" name="直接连接符 7"/>
            <p:cNvCxnSpPr>
              <a:cxnSpLocks noChangeShapeType="1"/>
            </p:cNvCxnSpPr>
            <p:nvPr/>
          </p:nvCxnSpPr>
          <p:spPr bwMode="auto">
            <a:xfrm>
              <a:off x="423722" y="3556627"/>
              <a:ext cx="8451216"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7" name="直接连接符 9"/>
            <p:cNvCxnSpPr>
              <a:cxnSpLocks noChangeShapeType="1"/>
            </p:cNvCxnSpPr>
            <p:nvPr/>
          </p:nvCxnSpPr>
          <p:spPr bwMode="auto">
            <a:xfrm>
              <a:off x="4321968" y="888049"/>
              <a:ext cx="0" cy="5337156"/>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8" name="矩形 57"/>
            <p:cNvSpPr>
              <a:spLocks noChangeArrowheads="1"/>
            </p:cNvSpPr>
            <p:nvPr/>
          </p:nvSpPr>
          <p:spPr bwMode="auto">
            <a:xfrm>
              <a:off x="107950" y="5530851"/>
              <a:ext cx="3967163" cy="99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pPr>
                <a:buFont typeface="Arial" pitchFamily="34" charset="0"/>
                <a:buChar char="•"/>
              </a:pPr>
              <a:r>
                <a:rPr lang="en-US" altLang="zh-CN" sz="1400">
                  <a:solidFill>
                    <a:srgbClr val="FF0000"/>
                  </a:solidFill>
                  <a:latin typeface="微軟正黑體" panose="020B0604030504040204" pitchFamily="34" charset="-120"/>
                  <a:ea typeface="微軟正黑體" panose="020B0604030504040204" pitchFamily="34" charset="-120"/>
                </a:rPr>
                <a:t>E</a:t>
              </a:r>
              <a:r>
                <a:rPr lang="zh-CN" altLang="en-US" sz="1400">
                  <a:latin typeface="微軟正黑體" panose="020B0604030504040204" pitchFamily="34" charset="-120"/>
                  <a:ea typeface="微軟正黑體" panose="020B0604030504040204" pitchFamily="34" charset="-120"/>
                </a:rPr>
                <a:t>工程问题</a:t>
              </a:r>
              <a:r>
                <a:rPr lang="en-US" altLang="zh-CN" sz="1400">
                  <a:latin typeface="微軟正黑體" panose="020B0604030504040204" pitchFamily="34" charset="-120"/>
                  <a:ea typeface="微軟正黑體" panose="020B0604030504040204" pitchFamily="34" charset="-120"/>
                </a:rPr>
                <a:t>----</a:t>
              </a:r>
              <a:r>
                <a:rPr lang="zh-CN" altLang="en-US" sz="1400">
                  <a:latin typeface="微軟正黑體" panose="020B0604030504040204" pitchFamily="34" charset="-120"/>
                  <a:ea typeface="微軟正黑體" panose="020B0604030504040204" pitchFamily="34" charset="-120"/>
                </a:rPr>
                <a:t>如何设计太阳能热水器？</a:t>
              </a:r>
              <a:endParaRPr lang="en-US" altLang="zh-CN" sz="1400">
                <a:latin typeface="微軟正黑體" panose="020B0604030504040204" pitchFamily="34" charset="-120"/>
                <a:ea typeface="微軟正黑體" panose="020B0604030504040204" pitchFamily="34" charset="-120"/>
              </a:endParaRPr>
            </a:p>
          </p:txBody>
        </p:sp>
        <p:sp>
          <p:nvSpPr>
            <p:cNvPr id="59" name="矩形 58"/>
            <p:cNvSpPr>
              <a:spLocks noChangeArrowheads="1"/>
            </p:cNvSpPr>
            <p:nvPr/>
          </p:nvSpPr>
          <p:spPr bwMode="auto">
            <a:xfrm>
              <a:off x="3324225" y="2871788"/>
              <a:ext cx="1995489" cy="1402671"/>
            </a:xfrm>
            <a:prstGeom prst="rect">
              <a:avLst/>
            </a:prstGeom>
            <a:solidFill>
              <a:srgbClr val="FFFF00"/>
            </a:solidFill>
            <a:ln w="9525">
              <a:solidFill>
                <a:srgbClr val="FF0000"/>
              </a:solidFill>
              <a:miter lim="800000"/>
              <a:headEnd/>
              <a:tailEnd/>
            </a:ln>
          </p:spPr>
          <p:txBody>
            <a:bodyPr lIns="36000" tIns="36000" rIns="36000" bIns="36000">
              <a:spAutoFit/>
            </a:bodyPr>
            <a:lstStyle>
              <a:lvl1pPr>
                <a:defRPr sz="2400" b="1">
                  <a:solidFill>
                    <a:schemeClr val="tx1"/>
                  </a:solidFill>
                  <a:latin typeface="Arial" pitchFamily="34" charset="0"/>
                  <a:ea typeface="宋体" pitchFamily="2" charset="-122"/>
                </a:defRPr>
              </a:lvl1pPr>
              <a:lvl2pPr marL="742950" indent="-285750">
                <a:defRPr sz="2400" b="1">
                  <a:solidFill>
                    <a:schemeClr val="tx1"/>
                  </a:solidFill>
                  <a:latin typeface="Arial" pitchFamily="34" charset="0"/>
                  <a:ea typeface="宋体" pitchFamily="2" charset="-122"/>
                </a:defRPr>
              </a:lvl2pPr>
              <a:lvl3pPr marL="1143000" indent="-228600">
                <a:defRPr sz="2400" b="1">
                  <a:solidFill>
                    <a:schemeClr val="tx1"/>
                  </a:solidFill>
                  <a:latin typeface="Arial" pitchFamily="34" charset="0"/>
                  <a:ea typeface="宋体" pitchFamily="2" charset="-122"/>
                </a:defRPr>
              </a:lvl3pPr>
              <a:lvl4pPr marL="1600200" indent="-228600">
                <a:defRPr sz="2400" b="1">
                  <a:solidFill>
                    <a:schemeClr val="tx1"/>
                  </a:solidFill>
                  <a:latin typeface="Arial" pitchFamily="34" charset="0"/>
                  <a:ea typeface="宋体" pitchFamily="2" charset="-122"/>
                </a:defRPr>
              </a:lvl4pPr>
              <a:lvl5pPr marL="2057400" indent="-228600">
                <a:defRPr sz="2400" b="1">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2400" b="1">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2400" b="1">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2400" b="1">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2400" b="1">
                  <a:solidFill>
                    <a:schemeClr val="tx1"/>
                  </a:solidFill>
                  <a:latin typeface="Arial" pitchFamily="34" charset="0"/>
                  <a:ea typeface="宋体" pitchFamily="2" charset="-122"/>
                </a:defRPr>
              </a:lvl9pPr>
            </a:lstStyle>
            <a:p>
              <a:r>
                <a:rPr lang="zh-CN" altLang="en-US" sz="1400" dirty="0">
                  <a:solidFill>
                    <a:srgbClr val="0000FF"/>
                  </a:solidFill>
                  <a:latin typeface="微軟正黑體" panose="020B0604030504040204" pitchFamily="34" charset="-120"/>
                  <a:ea typeface="微軟正黑體" panose="020B0604030504040204" pitchFamily="34" charset="-120"/>
                </a:rPr>
                <a:t>本质</a:t>
              </a:r>
              <a:r>
                <a:rPr lang="zh-CN" altLang="en-US" sz="1400" dirty="0" smtClean="0">
                  <a:solidFill>
                    <a:srgbClr val="0000FF"/>
                  </a:solidFill>
                  <a:latin typeface="微軟正黑體" panose="020B0604030504040204" pitchFamily="34" charset="-120"/>
                  <a:ea typeface="微軟正黑體" panose="020B0604030504040204" pitchFamily="34" charset="-120"/>
                </a:rPr>
                <a:t>是热学</a:t>
              </a:r>
              <a:r>
                <a:rPr lang="zh-CN" altLang="en-US" sz="1400" dirty="0">
                  <a:solidFill>
                    <a:srgbClr val="0000FF"/>
                  </a:solidFill>
                  <a:latin typeface="微軟正黑體" panose="020B0604030504040204" pitchFamily="34" charset="-120"/>
                  <a:ea typeface="微軟正黑體" panose="020B0604030504040204" pitchFamily="34" charset="-120"/>
                </a:rPr>
                <a:t>中能量的传递问题</a:t>
              </a:r>
            </a:p>
          </p:txBody>
        </p:sp>
      </p:grpSp>
      <p:pic>
        <p:nvPicPr>
          <p:cNvPr id="5" name="RwUcQyZ9K_o?KBeaL5BoMuc=0&amp;loop=1&amp;rel=0&amp;playlist=PLzC5Pi16-OxB8PQhC1rhbQHPju7sb2CL-;showinfo=0"/>
          <p:cNvPicPr>
            <a:picLocks noRot="1" noChangeAspect="1"/>
          </p:cNvPicPr>
          <p:nvPr>
            <a:videoFile r:link="rId1"/>
          </p:nvPr>
        </p:nvPicPr>
        <p:blipFill>
          <a:blip r:embed="rId11" cstate="print">
            <a:extLst>
              <a:ext uri="{28A0092B-C50C-407E-A947-70E740481C1C}">
                <a14:useLocalDpi xmlns:a14="http://schemas.microsoft.com/office/drawing/2010/main" val="0"/>
              </a:ext>
            </a:extLst>
          </a:blip>
          <a:stretch>
            <a:fillRect/>
          </a:stretch>
        </p:blipFill>
        <p:spPr>
          <a:xfrm>
            <a:off x="4962286" y="4007061"/>
            <a:ext cx="3966106" cy="2229566"/>
          </a:xfrm>
          <a:prstGeom prst="rect">
            <a:avLst/>
          </a:prstGeom>
          <a:ln w="88900" cap="sq" cmpd="thickThin">
            <a:solidFill>
              <a:srgbClr val="000000"/>
            </a:solidFill>
            <a:prstDash val="solid"/>
            <a:miter lim="800000"/>
          </a:ln>
          <a:effectLst>
            <a:outerShdw blurRad="292100" dist="139700" dir="2700000" algn="tl" rotWithShape="0">
              <a:prstClr val="black">
                <a:alpha val="65000"/>
              </a:prstClr>
            </a:outerShdw>
          </a:effectLst>
        </p:spPr>
      </p:pic>
      <p:sp>
        <p:nvSpPr>
          <p:cNvPr id="46" name="文字方塊 45"/>
          <p:cNvSpPr txBox="1"/>
          <p:nvPr/>
        </p:nvSpPr>
        <p:spPr>
          <a:xfrm>
            <a:off x="5789575" y="6283069"/>
            <a:ext cx="3223126" cy="276999"/>
          </a:xfrm>
          <a:prstGeom prst="rect">
            <a:avLst/>
          </a:prstGeom>
          <a:noFill/>
        </p:spPr>
        <p:txBody>
          <a:bodyPr wrap="none" rtlCol="0">
            <a:spAutoFit/>
          </a:bodyPr>
          <a:lstStyle/>
          <a:p>
            <a:r>
              <a:rPr lang="zh-TW" altLang="en-US" sz="1200" i="1" dirty="0" smtClean="0">
                <a:latin typeface="微軟正黑體" panose="020B0604030504040204" pitchFamily="34" charset="-120"/>
                <a:ea typeface="微軟正黑體" panose="020B0604030504040204" pitchFamily="34" charset="-120"/>
                <a:hlinkClick r:id="rId12"/>
              </a:rPr>
              <a:t>观看视频 </a:t>
            </a:r>
            <a:r>
              <a:rPr lang="en-US" altLang="zh-TW" sz="1200" i="1" dirty="0" smtClean="0">
                <a:latin typeface="微軟正黑體" panose="020B0604030504040204" pitchFamily="34" charset="-120"/>
                <a:ea typeface="微軟正黑體" panose="020B0604030504040204" pitchFamily="34" charset="-120"/>
                <a:hlinkClick r:id="rId12"/>
              </a:rPr>
              <a:t>: https://youtu.be/RwUcQyZ9K_o</a:t>
            </a:r>
            <a:endParaRPr lang="en-US" sz="1200" i="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879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3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nodeType="withEffect">
                                  <p:stCondLst>
                                    <p:cond delay="450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childTnLst>
                                </p:cTn>
                              </p:par>
                              <p:par>
                                <p:cTn id="14" presetID="22" presetClass="entr" presetSubtype="8" fill="hold" nodeType="withEffect">
                                  <p:stCondLst>
                                    <p:cond delay="190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4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7882</TotalTime>
  <Words>4393</Words>
  <Application>Microsoft Office PowerPoint</Application>
  <PresentationFormat>如螢幕大小 (4:3)</PresentationFormat>
  <Paragraphs>273</Paragraphs>
  <Slides>23</Slides>
  <Notes>0</Notes>
  <HiddenSlides>0</HiddenSlides>
  <MMClips>18</MMClips>
  <ScaleCrop>false</ScaleCrop>
  <HeadingPairs>
    <vt:vector size="6" baseType="variant">
      <vt:variant>
        <vt:lpstr>佈景主題</vt:lpstr>
      </vt:variant>
      <vt:variant>
        <vt:i4>2</vt:i4>
      </vt:variant>
      <vt:variant>
        <vt:lpstr>內嵌 OLE 伺服程式</vt:lpstr>
      </vt:variant>
      <vt:variant>
        <vt:i4>2</vt:i4>
      </vt:variant>
      <vt:variant>
        <vt:lpstr>投影片標題</vt:lpstr>
      </vt:variant>
      <vt:variant>
        <vt:i4>23</vt:i4>
      </vt:variant>
    </vt:vector>
  </HeadingPairs>
  <TitlesOfParts>
    <vt:vector size="27" baseType="lpstr">
      <vt:lpstr>Office 佈景主題</vt:lpstr>
      <vt:lpstr>1_Office 佈景主題</vt:lpstr>
      <vt:lpstr>Equation</vt:lpstr>
      <vt:lpstr>Image</vt:lpstr>
      <vt:lpstr>「T-分享」专业讲座系列 讲座一 STEAM教育的理念与实践</vt:lpstr>
      <vt:lpstr>PowerPoint 簡報</vt:lpstr>
      <vt:lpstr>目录</vt:lpstr>
      <vt:lpstr>引言</vt:lpstr>
      <vt:lpstr>PowerPoint 簡報</vt:lpstr>
      <vt:lpstr>STEM教育的简介</vt:lpstr>
      <vt:lpstr>STEM之间的关系</vt:lpstr>
      <vt:lpstr>STEM教育的内涵与特征</vt:lpstr>
      <vt:lpstr>STEM教学案例 (简介)</vt:lpstr>
      <vt:lpstr>STEM教学案例 (黄金分割值)</vt:lpstr>
      <vt:lpstr>PowerPoint 簡報</vt:lpstr>
      <vt:lpstr>创客的特点与目标</vt:lpstr>
      <vt:lpstr>群体创新学习模型</vt:lpstr>
      <vt:lpstr>卡魅实验室介绍</vt:lpstr>
      <vt:lpstr>作品介绍</vt:lpstr>
      <vt:lpstr>PowerPoint 簡報</vt:lpstr>
      <vt:lpstr>创客教育和STEM结合的意义</vt:lpstr>
      <vt:lpstr>创客文化与STEM教育的异同及借鉴</vt:lpstr>
      <vt:lpstr>PowerPoint 簡報</vt:lpstr>
      <vt:lpstr>学校借助创客教育培养学生STEM素养的步骤</vt:lpstr>
      <vt:lpstr>真实情景案例  - 手机吊冰箱</vt:lpstr>
      <vt:lpstr>总结</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「T-分享」專業講座系列 講座一 STEAM教育的理念與實踐</dc:title>
  <dc:creator>LAM, Kin-fai</dc:creator>
  <cp:lastModifiedBy>LO, Siu-fai Eric</cp:lastModifiedBy>
  <cp:revision>266</cp:revision>
  <dcterms:created xsi:type="dcterms:W3CDTF">2016-05-11T01:27:44Z</dcterms:created>
  <dcterms:modified xsi:type="dcterms:W3CDTF">2016-06-30T03:30:06Z</dcterms:modified>
</cp:coreProperties>
</file>