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</p:sldIdLst>
  <p:sldSz cx="9144000" cy="6858000" type="screen4x3"/>
  <p:notesSz cx="6797675" cy="98726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4C646-83AE-4FE7-8C4E-26A344B97A3C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18C8-FAC2-472F-8C67-C6298A33A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26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84EAA6-667A-428E-AE49-D99F77DBE802}" type="datetimeFigureOut">
              <a:rPr lang="zh-TW" altLang="en-US" smtClean="0"/>
              <a:t>2016/5/30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FDC67B-65E3-4BA6-A923-DE2E0B4482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Programme</a:t>
            </a:r>
            <a:r>
              <a:rPr lang="en-US" altLang="zh-TW" dirty="0" smtClean="0"/>
              <a:t> for Leadership Enhancement for Serving Principals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8280920" cy="2448272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Company assigned: SUNLIGHT REIT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Learning &amp; Reflection</a:t>
            </a:r>
          </a:p>
          <a:p>
            <a:r>
              <a:rPr lang="en-US" altLang="zh-TW" sz="3200" dirty="0" smtClean="0"/>
              <a:t>Prepared by Mr. Kelvin </a:t>
            </a:r>
            <a:r>
              <a:rPr lang="en-US" altLang="zh-TW" sz="3200" dirty="0" err="1" smtClean="0"/>
              <a:t>Yau</a:t>
            </a:r>
            <a:r>
              <a:rPr lang="en-US" altLang="zh-TW" sz="3200" dirty="0" smtClean="0"/>
              <a:t> &amp; Mrs. Teri </a:t>
            </a:r>
            <a:r>
              <a:rPr lang="en-US" altLang="zh-TW" sz="3200" dirty="0" err="1" smtClean="0"/>
              <a:t>Erh</a:t>
            </a:r>
            <a:endParaRPr lang="en-US" altLang="zh-TW" sz="3200" dirty="0" smtClean="0"/>
          </a:p>
          <a:p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195241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12166" r="11544" b="6100"/>
          <a:stretch/>
        </p:blipFill>
        <p:spPr bwMode="auto">
          <a:xfrm>
            <a:off x="179512" y="116632"/>
            <a:ext cx="896448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Organizational Improvement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Setting clear directions</a:t>
            </a:r>
          </a:p>
          <a:p>
            <a:r>
              <a:rPr lang="en-US" altLang="zh-TW" dirty="0" smtClean="0"/>
              <a:t>Selling Coffee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Selling Coffee Experience</a:t>
            </a:r>
          </a:p>
          <a:p>
            <a:r>
              <a:rPr lang="en-US" altLang="zh-TW" dirty="0" smtClean="0"/>
              <a:t>Caring for Asset</a:t>
            </a:r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 startAt="2"/>
            </a:pPr>
            <a:r>
              <a:rPr lang="en-US" altLang="zh-TW" dirty="0" smtClean="0"/>
              <a:t>Staff Development</a:t>
            </a:r>
          </a:p>
          <a:p>
            <a:r>
              <a:rPr lang="en-US" altLang="zh-TW" dirty="0"/>
              <a:t>N</a:t>
            </a:r>
            <a:r>
              <a:rPr lang="en-US" altLang="zh-TW" dirty="0" smtClean="0"/>
              <a:t>urturing the right people e.g. Enhance Sunlight</a:t>
            </a:r>
          </a:p>
          <a:p>
            <a:r>
              <a:rPr lang="en-US" altLang="zh-TW" dirty="0"/>
              <a:t>Positive reinforcement and corrective </a:t>
            </a:r>
            <a:r>
              <a:rPr lang="en-US" altLang="zh-TW" dirty="0" smtClean="0"/>
              <a:t>feedback</a:t>
            </a:r>
          </a:p>
          <a:p>
            <a:pPr marL="457200" indent="-457200">
              <a:buFont typeface="+mj-lt"/>
              <a:buAutoNum type="arabicPeriod" startAt="3"/>
            </a:pPr>
            <a:endParaRPr lang="en-US" altLang="zh-TW" dirty="0"/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dirty="0"/>
              <a:t>Developing Structures</a:t>
            </a:r>
          </a:p>
          <a:p>
            <a:r>
              <a:rPr lang="en-US" altLang="zh-TW" dirty="0" smtClean="0"/>
              <a:t>long-term </a:t>
            </a:r>
            <a:r>
              <a:rPr lang="en-US" altLang="zh-TW" dirty="0"/>
              <a:t>sustainable </a:t>
            </a:r>
            <a:r>
              <a:rPr lang="en-US" altLang="zh-TW" dirty="0" smtClean="0"/>
              <a:t>strategy/framework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Organizational Leadership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204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44824"/>
            <a:ext cx="8136903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From Coaching to impacting teacher instruction 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Setting short term goals</a:t>
            </a:r>
          </a:p>
          <a:p>
            <a:r>
              <a:rPr lang="en-US" altLang="zh-TW" dirty="0" smtClean="0"/>
              <a:t>directly </a:t>
            </a:r>
            <a:r>
              <a:rPr lang="en-US" altLang="zh-TW" i="1" dirty="0" smtClean="0"/>
              <a:t>and indirectly move</a:t>
            </a:r>
            <a:r>
              <a:rPr lang="en-US" altLang="zh-TW" dirty="0" smtClean="0"/>
              <a:t> the collective behaviors of school staff toward a common goal</a:t>
            </a:r>
            <a:r>
              <a:rPr lang="en-US" altLang="zh-TW" i="1" dirty="0" smtClean="0"/>
              <a:t>.  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altLang="zh-TW" dirty="0" smtClean="0"/>
              <a:t>Supportive Management Style</a:t>
            </a:r>
          </a:p>
          <a:p>
            <a:r>
              <a:rPr lang="en-US" altLang="zh-TW" dirty="0" smtClean="0"/>
              <a:t>provide coaching</a:t>
            </a:r>
            <a:r>
              <a:rPr lang="en-US" altLang="zh-TW" dirty="0"/>
              <a:t>,</a:t>
            </a:r>
            <a:r>
              <a:rPr lang="en-US" altLang="zh-TW" dirty="0" smtClean="0"/>
              <a:t> mentoring, assessing, supporting, and reinforcing etc.</a:t>
            </a:r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dirty="0" smtClean="0"/>
              <a:t>Walk an extra mile</a:t>
            </a:r>
          </a:p>
          <a:p>
            <a:r>
              <a:rPr lang="en-US" altLang="zh-TW" dirty="0" smtClean="0"/>
              <a:t>Intrinsic and Extrinsic Motivation</a:t>
            </a:r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Instructional Leadership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002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7133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002060"/>
                </a:solidFill>
              </a:rPr>
              <a:t>Management </a:t>
            </a:r>
            <a:r>
              <a:rPr lang="en-US" altLang="zh-TW" dirty="0">
                <a:solidFill>
                  <a:srgbClr val="002060"/>
                </a:solidFill>
              </a:rPr>
              <a:t>of </a:t>
            </a:r>
            <a:r>
              <a:rPr lang="en-US" altLang="zh-TW" dirty="0" smtClean="0">
                <a:solidFill>
                  <a:srgbClr val="002060"/>
                </a:solidFill>
              </a:rPr>
              <a:t>Change </a:t>
            </a:r>
            <a:r>
              <a:rPr lang="en-US" altLang="zh-TW" dirty="0">
                <a:solidFill>
                  <a:srgbClr val="002060"/>
                </a:solidFill>
              </a:rPr>
              <a:t>Proactively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Environmental analysis with high expectations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 Careful planning of Entrance Re-construction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002060"/>
                </a:solidFill>
              </a:rPr>
              <a:t>Development of manpower: 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Enhance Sunlight task force (9</a:t>
            </a:r>
            <a:r>
              <a:rPr lang="zh-TW" altLang="en-US" dirty="0" smtClean="0">
                <a:solidFill>
                  <a:srgbClr val="002060"/>
                </a:solidFill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</a:rPr>
              <a:t>people)</a:t>
            </a:r>
            <a:r>
              <a:rPr lang="zh-TW" altLang="en-US" dirty="0" smtClean="0">
                <a:solidFill>
                  <a:srgbClr val="002060"/>
                </a:solidFill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</a:rPr>
              <a:t>from cross departmental staff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Staff Development Fund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002060"/>
                </a:solidFill>
              </a:rPr>
              <a:t>Communication: 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Closely communication between CEO and the Department Heads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002060"/>
                </a:solidFill>
              </a:rPr>
              <a:t>Risk Management: 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Collection of risk factors from departments and setting priority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002060"/>
                </a:solidFill>
              </a:rPr>
              <a:t>Building </a:t>
            </a:r>
            <a:r>
              <a:rPr lang="en-US" altLang="zh-TW" dirty="0" err="1" smtClean="0">
                <a:solidFill>
                  <a:srgbClr val="002060"/>
                </a:solidFill>
              </a:rPr>
              <a:t>Organisation</a:t>
            </a:r>
            <a:r>
              <a:rPr lang="en-US" altLang="zh-TW" dirty="0" smtClean="0">
                <a:solidFill>
                  <a:srgbClr val="002060"/>
                </a:solidFill>
              </a:rPr>
              <a:t> Culture</a:t>
            </a:r>
            <a:r>
              <a:rPr lang="en-US" altLang="zh-TW" dirty="0">
                <a:solidFill>
                  <a:srgbClr val="002060"/>
                </a:solidFill>
              </a:rPr>
              <a:t>: 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err="1" smtClean="0">
                <a:solidFill>
                  <a:srgbClr val="002060"/>
                </a:solidFill>
              </a:rPr>
              <a:t>Organisation</a:t>
            </a:r>
            <a:r>
              <a:rPr lang="en-US" altLang="zh-TW" dirty="0" smtClean="0">
                <a:solidFill>
                  <a:srgbClr val="002060"/>
                </a:solidFill>
              </a:rPr>
              <a:t> as family</a:t>
            </a:r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Strategic Leadership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780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7133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002060"/>
                </a:solidFill>
              </a:rPr>
              <a:t>Corporate social responsibility (CSR):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Environmental (Change of Air-con)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Considering of people (Entrance)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002060"/>
                </a:solidFill>
              </a:rPr>
              <a:t>Book Fair (Recycling)  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Provide place (Metra City Plaza Shopping Mall)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002060"/>
                </a:solidFill>
              </a:rPr>
              <a:t>CEO Hands on himself as demonstration 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TW" dirty="0">
                <a:solidFill>
                  <a:srgbClr val="002060"/>
                </a:solidFill>
              </a:rPr>
              <a:t>Encourage Staff to </a:t>
            </a:r>
            <a:r>
              <a:rPr lang="en-US" altLang="zh-TW" dirty="0" smtClean="0">
                <a:solidFill>
                  <a:srgbClr val="002060"/>
                </a:solidFill>
              </a:rPr>
              <a:t>participate</a:t>
            </a:r>
          </a:p>
          <a:p>
            <a:pPr marL="759143" lvl="1" indent="-457200">
              <a:buFont typeface="+mj-lt"/>
              <a:buAutoNum type="arabicPeriod"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759143" lvl="1" indent="-457200">
              <a:buFont typeface="+mj-lt"/>
              <a:buAutoNum type="arabicPeriod"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Community Leadership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137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" y="144778"/>
            <a:ext cx="406361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04376" y="136194"/>
            <a:ext cx="5074902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Trebuchet MS"/>
              </a:rPr>
              <a:t>The 8-Step Process of Successful Change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endParaRPr lang="en-US" altLang="zh-TW" b="1" dirty="0" smtClean="0">
              <a:solidFill>
                <a:srgbClr val="333333"/>
              </a:solidFill>
              <a:latin typeface="Trebuchet MS"/>
            </a:endParaRPr>
          </a:p>
          <a:p>
            <a:r>
              <a:rPr lang="en-US" altLang="zh-TW" b="1" dirty="0" smtClean="0">
                <a:solidFill>
                  <a:srgbClr val="000099"/>
                </a:solidFill>
                <a:latin typeface="Trebuchet MS"/>
              </a:rPr>
              <a:t>SET </a:t>
            </a:r>
            <a:r>
              <a:rPr lang="en-US" altLang="zh-TW" b="1" dirty="0">
                <a:solidFill>
                  <a:srgbClr val="000099"/>
                </a:solidFill>
                <a:latin typeface="Trebuchet MS"/>
              </a:rPr>
              <a:t>THE STAGE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 smtClean="0">
                <a:solidFill>
                  <a:srgbClr val="CC0000"/>
                </a:solidFill>
                <a:latin typeface="Trebuchet MS"/>
              </a:rPr>
              <a:t>1</a:t>
            </a:r>
            <a:r>
              <a:rPr lang="en-US" altLang="zh-TW" b="1" dirty="0">
                <a:solidFill>
                  <a:srgbClr val="CC0000"/>
                </a:solidFill>
                <a:latin typeface="Trebuchet MS"/>
              </a:rPr>
              <a:t>. Create a Sense of Urgency.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CC0000"/>
                </a:solidFill>
                <a:latin typeface="Trebuchet MS"/>
              </a:rPr>
              <a:t>2. Pull Together the Guiding Team.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000099"/>
                </a:solidFill>
                <a:latin typeface="Trebuchet MS"/>
              </a:rPr>
              <a:t>DECIDE WHAT TO DO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 smtClean="0">
                <a:solidFill>
                  <a:srgbClr val="CC0000"/>
                </a:solidFill>
                <a:latin typeface="Trebuchet MS"/>
              </a:rPr>
              <a:t>3</a:t>
            </a:r>
            <a:r>
              <a:rPr lang="en-US" altLang="zh-TW" b="1" dirty="0">
                <a:solidFill>
                  <a:srgbClr val="CC0000"/>
                </a:solidFill>
                <a:latin typeface="Trebuchet MS"/>
              </a:rPr>
              <a:t>. Develop the Change Vision and Strategy.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endParaRPr lang="en-US" altLang="zh-TW" b="1" dirty="0" smtClean="0">
              <a:solidFill>
                <a:srgbClr val="333333"/>
              </a:solidFill>
              <a:latin typeface="Trebuchet MS"/>
            </a:endParaRPr>
          </a:p>
          <a:p>
            <a:r>
              <a:rPr lang="en-US" altLang="zh-TW" b="1" dirty="0" smtClean="0">
                <a:solidFill>
                  <a:srgbClr val="000099"/>
                </a:solidFill>
                <a:latin typeface="Trebuchet MS"/>
              </a:rPr>
              <a:t>MAKE </a:t>
            </a:r>
            <a:r>
              <a:rPr lang="en-US" altLang="zh-TW" b="1" dirty="0">
                <a:solidFill>
                  <a:srgbClr val="000099"/>
                </a:solidFill>
                <a:latin typeface="Trebuchet MS"/>
              </a:rPr>
              <a:t>IT HAPPEN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 smtClean="0">
                <a:solidFill>
                  <a:srgbClr val="CC0000"/>
                </a:solidFill>
                <a:latin typeface="Trebuchet MS"/>
              </a:rPr>
              <a:t>4</a:t>
            </a:r>
            <a:r>
              <a:rPr lang="en-US" altLang="zh-TW" b="1" dirty="0">
                <a:solidFill>
                  <a:srgbClr val="CC0000"/>
                </a:solidFill>
                <a:latin typeface="Trebuchet MS"/>
              </a:rPr>
              <a:t>. Communicate for Understanding and Buy-in.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CC0000"/>
                </a:solidFill>
                <a:latin typeface="Trebuchet MS"/>
              </a:rPr>
              <a:t>5. Empower Others to Act</a:t>
            </a:r>
            <a:r>
              <a:rPr lang="en-US" altLang="zh-TW" b="1" dirty="0" smtClean="0">
                <a:solidFill>
                  <a:srgbClr val="CC0000"/>
                </a:solidFill>
                <a:latin typeface="Trebuchet MS"/>
              </a:rPr>
              <a:t>.</a:t>
            </a:r>
            <a:endParaRPr lang="en-US" altLang="zh-TW" b="1" dirty="0" smtClean="0">
              <a:solidFill>
                <a:srgbClr val="333333"/>
              </a:solidFill>
              <a:latin typeface="Trebuchet MS"/>
            </a:endParaRPr>
          </a:p>
          <a:p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CC0000"/>
                </a:solidFill>
                <a:latin typeface="Trebuchet MS"/>
              </a:rPr>
              <a:t>6. Produce Short-Term Wins.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CC0000"/>
                </a:solidFill>
                <a:latin typeface="Trebuchet MS"/>
              </a:rPr>
              <a:t>7. Don’t Let Up.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000099"/>
                </a:solidFill>
                <a:latin typeface="Trebuchet MS"/>
              </a:rPr>
              <a:t>MAKE IT STICK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 smtClean="0">
                <a:solidFill>
                  <a:srgbClr val="CC0000"/>
                </a:solidFill>
                <a:latin typeface="Trebuchet MS"/>
              </a:rPr>
              <a:t>8</a:t>
            </a:r>
            <a:r>
              <a:rPr lang="en-US" altLang="zh-TW" b="1" dirty="0">
                <a:solidFill>
                  <a:srgbClr val="CC0000"/>
                </a:solidFill>
                <a:latin typeface="Trebuchet MS"/>
              </a:rPr>
              <a:t>. Create a New Culture.</a:t>
            </a: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r>
              <a:rPr lang="en-US" altLang="zh-TW" b="1" dirty="0">
                <a:solidFill>
                  <a:srgbClr val="333333"/>
                </a:solidFill>
                <a:latin typeface="Trebuchet MS"/>
              </a:rPr>
              <a:t/>
            </a:r>
            <a:br>
              <a:rPr lang="en-US" altLang="zh-TW" b="1" dirty="0">
                <a:solidFill>
                  <a:srgbClr val="333333"/>
                </a:solidFill>
                <a:latin typeface="Trebuchet MS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9979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654</TotalTime>
  <Words>204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波形</vt:lpstr>
      <vt:lpstr>Programme for Leadership Enhancement for Serving Principals</vt:lpstr>
      <vt:lpstr>PowerPoint Presentation</vt:lpstr>
      <vt:lpstr>Organizational Leadership</vt:lpstr>
      <vt:lpstr>Instructional Leadership</vt:lpstr>
      <vt:lpstr>Strategic Leadership</vt:lpstr>
      <vt:lpstr>Community Leadership</vt:lpstr>
      <vt:lpstr>PowerPoint Presentation</vt:lpstr>
    </vt:vector>
  </TitlesOfParts>
  <Company>KHSS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for Leadership Enhancement for Serving Principals</dc:title>
  <dc:creator>KHSS</dc:creator>
  <cp:lastModifiedBy>YCHWWSSS</cp:lastModifiedBy>
  <cp:revision>20</cp:revision>
  <cp:lastPrinted>2016-05-05T06:57:51Z</cp:lastPrinted>
  <dcterms:created xsi:type="dcterms:W3CDTF">2016-05-05T04:37:07Z</dcterms:created>
  <dcterms:modified xsi:type="dcterms:W3CDTF">2016-05-30T11:01:45Z</dcterms:modified>
</cp:coreProperties>
</file>