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>
      <a:defRPr>
        <a:latin typeface="Calibri"/>
        <a:ea typeface="Calibri"/>
        <a:cs typeface="Calibri"/>
        <a:sym typeface="Calibri"/>
      </a:defRPr>
    </a:lvl6pPr>
    <a:lvl7pPr>
      <a:defRPr>
        <a:latin typeface="Calibri"/>
        <a:ea typeface="Calibri"/>
        <a:cs typeface="Calibri"/>
        <a:sym typeface="Calibri"/>
      </a:defRPr>
    </a:lvl7pPr>
    <a:lvl8pPr>
      <a:defRPr>
        <a:latin typeface="Calibri"/>
        <a:ea typeface="Calibri"/>
        <a:cs typeface="Calibri"/>
        <a:sym typeface="Calibri"/>
      </a:defRPr>
    </a:lvl8pPr>
    <a:lvl9pPr>
      <a:defRPr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CECE"/>
          </a:solidFill>
        </a:fill>
      </a:tcStyle>
    </a:wholeTbl>
    <a:band2H>
      <a:tcTxStyle/>
      <a:tcStyle>
        <a:tcBdr/>
        <a:fill>
          <a:solidFill>
            <a:srgbClr val="F0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4A4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4A48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24A48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D8CF"/>
          </a:solidFill>
        </a:fill>
      </a:tcStyle>
    </a:wholeTbl>
    <a:band2H>
      <a:tcTxStyle/>
      <a:tcStyle>
        <a:tcBdr/>
        <a:fill>
          <a:solidFill>
            <a:srgbClr val="F0ED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855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855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1855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4A48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4A48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23171199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501112" y="454395"/>
            <a:ext cx="7499089" cy="4968134"/>
            <a:chOff x="0" y="0"/>
            <a:chExt cx="7499088" cy="4968132"/>
          </a:xfrm>
        </p:grpSpPr>
        <p:sp>
          <p:nvSpPr>
            <p:cNvPr id="12" name="Shape 12"/>
            <p:cNvSpPr/>
            <p:nvPr/>
          </p:nvSpPr>
          <p:spPr>
            <a:xfrm rot="21480000">
              <a:off x="80038" y="126627"/>
              <a:ext cx="7339012" cy="47148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st="17780" dir="5400000" rotWithShape="0">
                <a:srgbClr val="000000">
                  <a:alpha val="65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21540000">
              <a:off x="89563" y="117103"/>
              <a:ext cx="7339012" cy="47148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st="17780" dir="5400000" rotWithShape="0">
                <a:srgbClr val="000000">
                  <a:alpha val="65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9563" y="99640"/>
              <a:ext cx="7339012" cy="471487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st="17780" dir="5400000" rotWithShape="0">
                <a:srgbClr val="000000">
                  <a:alpha val="65998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411401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11401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11401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11401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11401"/>
              </a:buClr>
              <a:defRPr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內文層級一</a:t>
            </a:r>
          </a:p>
          <a:p>
            <a:pPr lvl="1">
              <a:defRPr sz="1800"/>
            </a:pPr>
            <a:r>
              <a:rPr sz="3200"/>
              <a:t>內文層級二</a:t>
            </a:r>
          </a:p>
          <a:p>
            <a:pPr lvl="2">
              <a:defRPr sz="1800"/>
            </a:pPr>
            <a:r>
              <a:rPr sz="3200"/>
              <a:t>內文層級三</a:t>
            </a:r>
          </a:p>
          <a:p>
            <a:pPr lvl="3">
              <a:defRPr sz="1800"/>
            </a:pPr>
            <a:r>
              <a:rPr sz="3200"/>
              <a:t>內文層級四</a:t>
            </a:r>
          </a:p>
          <a:p>
            <a:pPr lvl="4">
              <a:defRPr sz="1800"/>
            </a:pPr>
            <a:r>
              <a:rPr sz="3200"/>
              <a:t>內文層級五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FFFFFF"/>
                </a:solidFill>
              </a:rPr>
              <a:t>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內文層級一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內文層級二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內文層級三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內文層級四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992937" y="6531292"/>
            <a:ext cx="213360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spd="med"/>
  <p:txStyles>
    <p:titleStyle>
      <a:lvl1pPr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1pPr>
      <a:lvl2pPr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2pPr>
      <a:lvl3pPr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3pPr>
      <a:lvl4pPr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4pPr>
      <a:lvl5pPr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5pPr>
      <a:lvl6pPr indent="457200"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6pPr>
      <a:lvl7pPr indent="914400"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7pPr>
      <a:lvl8pPr indent="1371600"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8pPr>
      <a:lvl9pPr indent="1828800" algn="ctr">
        <a:defRPr sz="4000" b="1">
          <a:solidFill>
            <a:srgbClr val="FFFFFF"/>
          </a:solidFill>
          <a:latin typeface="Cambria"/>
          <a:ea typeface="Cambria"/>
          <a:cs typeface="Cambria"/>
          <a:sym typeface="Cambria"/>
        </a:defRPr>
      </a:lvl9pPr>
    </p:titleStyle>
    <p:bodyStyle>
      <a:lvl1pPr marL="342900" indent="-342900">
        <a:spcBef>
          <a:spcPts val="700"/>
        </a:spcBef>
        <a:buClr>
          <a:srgbClr val="FFE6E6"/>
        </a:buClr>
        <a:buSzPct val="90000"/>
        <a:buFont typeface="Times New Roman"/>
        <a:buChar char="=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Clr>
          <a:srgbClr val="FFE6E6"/>
        </a:buClr>
        <a:buSzPct val="100000"/>
        <a:buFont typeface="Times New Roman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Clr>
          <a:srgbClr val="FFE6E6"/>
        </a:buClr>
        <a:buSzPct val="60000"/>
        <a:buFont typeface="Times New Roman"/>
        <a:buChar char="Ï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Clr>
          <a:srgbClr val="FFE6E6"/>
        </a:buClr>
        <a:buSzPct val="90000"/>
        <a:buFont typeface="Times New Roman"/>
        <a:buChar char="÷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Clr>
          <a:srgbClr val="FFE6E6"/>
        </a:buClr>
        <a:buSzPct val="100000"/>
        <a:buFont typeface="Times New Roman"/>
        <a:buChar char="=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Clr>
          <a:srgbClr val="FFE6E6"/>
        </a:buClr>
        <a:buSzPct val="100000"/>
        <a:buFont typeface="Times New Roman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Clr>
          <a:srgbClr val="FFE6E6"/>
        </a:buClr>
        <a:buSzPct val="100000"/>
        <a:buFont typeface="Times New Roman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Clr>
          <a:srgbClr val="FFE6E6"/>
        </a:buClr>
        <a:buSzPct val="100000"/>
        <a:buFont typeface="Times New Roman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Clr>
          <a:srgbClr val="FFE6E6"/>
        </a:buClr>
        <a:buSzPct val="100000"/>
        <a:buFont typeface="Times New Roman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625" y="1974850"/>
            <a:ext cx="7785100" cy="189071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1371600" y="3857625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algn="ctr">
              <a:spcBef>
                <a:spcPts val="500"/>
              </a:spcBef>
              <a:buClr>
                <a:srgbClr val="411401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1401"/>
                </a:solidFill>
              </a:rPr>
              <a:t>Group T</a:t>
            </a:r>
          </a:p>
          <a:p>
            <a:pPr marL="0" lvl="0" indent="0" algn="ctr">
              <a:spcBef>
                <a:spcPts val="500"/>
              </a:spcBef>
              <a:buClr>
                <a:srgbClr val="411401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1401"/>
                </a:solidFill>
              </a:rPr>
              <a:t>SC HO</a:t>
            </a:r>
          </a:p>
          <a:p>
            <a:pPr marL="0" lvl="0" indent="0" algn="ctr">
              <a:spcBef>
                <a:spcPts val="500"/>
              </a:spcBef>
              <a:buClr>
                <a:srgbClr val="411401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1401"/>
                </a:solidFill>
              </a:rPr>
              <a:t>KF </a:t>
            </a:r>
            <a:r>
              <a:rPr sz="2400" dirty="0" smtClean="0">
                <a:solidFill>
                  <a:srgbClr val="411401"/>
                </a:solidFill>
              </a:rPr>
              <a:t>CHAN</a:t>
            </a:r>
            <a:endParaRPr lang="en-US" sz="2400" dirty="0" smtClean="0">
              <a:solidFill>
                <a:srgbClr val="411401"/>
              </a:solidFill>
            </a:endParaRPr>
          </a:p>
          <a:p>
            <a:pPr marL="0" lvl="0" indent="0" algn="ctr">
              <a:spcBef>
                <a:spcPts val="500"/>
              </a:spcBef>
              <a:buClr>
                <a:srgbClr val="411401"/>
              </a:buClr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11401"/>
                </a:solidFill>
              </a:rPr>
              <a:t>June 2, 2016</a:t>
            </a:r>
            <a:endParaRPr sz="2400" dirty="0">
              <a:solidFill>
                <a:srgbClr val="411401"/>
              </a:solidFill>
            </a:endParaRPr>
          </a:p>
        </p:txBody>
      </p:sp>
      <p:pic>
        <p:nvPicPr>
          <p:cNvPr id="24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28125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5650" y="3860800"/>
            <a:ext cx="2663825" cy="1998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24525" y="3908425"/>
            <a:ext cx="1800225" cy="240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268287"/>
            <a:ext cx="8242300" cy="115887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12762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 err="1"/>
              <a:t>利記於一九四七年於香港成立，由「收買爛銅爛鐵」</a:t>
            </a:r>
            <a:r>
              <a:rPr sz="2880" dirty="0" err="1" smtClean="0"/>
              <a:t>開始</a:t>
            </a:r>
            <a:r>
              <a:rPr lang="zh-TW" altLang="en-US" sz="2880" dirty="0" smtClean="0"/>
              <a:t>，經過四代經營</a:t>
            </a:r>
            <a:endParaRPr sz="2880" dirty="0"/>
          </a:p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/>
              <a:t>現為有色金屬業內具領導地位的國際性綜合供應鏈公司之一，為客戶提供全面的解決方案及增值服務，包括金屬熔煉、全球採購、貨物運輸、倉儲管理及售後服務</a:t>
            </a:r>
          </a:p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 err="1"/>
              <a:t>在香港股票市場上市</a:t>
            </a:r>
            <a:r>
              <a:rPr sz="2880" dirty="0"/>
              <a:t> 2006 </a:t>
            </a:r>
          </a:p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 err="1"/>
              <a:t>取得</a:t>
            </a:r>
            <a:r>
              <a:rPr sz="2880" dirty="0"/>
              <a:t> HOKLAS(</a:t>
            </a:r>
            <a:r>
              <a:rPr sz="2520" dirty="0">
                <a:latin typeface="新細明體"/>
                <a:ea typeface="新細明體"/>
                <a:cs typeface="新細明體"/>
                <a:sym typeface="新細明體"/>
              </a:rPr>
              <a:t>香 港 實 驗 所 認 可 計 劃</a:t>
            </a:r>
            <a:r>
              <a:rPr sz="2880" b="1" dirty="0"/>
              <a:t> </a:t>
            </a:r>
            <a:r>
              <a:rPr sz="2880" dirty="0"/>
              <a:t>) </a:t>
            </a:r>
            <a:r>
              <a:rPr sz="2880" dirty="0" err="1"/>
              <a:t>認證</a:t>
            </a:r>
            <a:r>
              <a:rPr sz="2880" dirty="0"/>
              <a:t> 2009</a:t>
            </a:r>
          </a:p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 err="1"/>
              <a:t>亞洲第一位</a:t>
            </a:r>
            <a:r>
              <a:rPr sz="2880" dirty="0"/>
              <a:t> LME(</a:t>
            </a:r>
            <a:r>
              <a:rPr sz="2520" dirty="0" err="1">
                <a:latin typeface="新細明體"/>
                <a:ea typeface="新細明體"/>
                <a:cs typeface="新細明體"/>
                <a:sym typeface="新細明體"/>
              </a:rPr>
              <a:t>倫敦金屬交易所</a:t>
            </a:r>
            <a:r>
              <a:rPr sz="2520" b="1" dirty="0"/>
              <a:t>)</a:t>
            </a:r>
            <a:r>
              <a:rPr sz="2880" dirty="0"/>
              <a:t> Cat 5 </a:t>
            </a:r>
            <a:r>
              <a:rPr sz="2880" dirty="0" err="1"/>
              <a:t>會員</a:t>
            </a:r>
            <a:r>
              <a:rPr sz="2880" dirty="0"/>
              <a:t> 2015 </a:t>
            </a:r>
          </a:p>
          <a:p>
            <a:pPr marL="308609" lvl="0" indent="-308609" defTabSz="822959">
              <a:spcBef>
                <a:spcPts val="6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880" dirty="0" err="1"/>
              <a:t>取得LME</a:t>
            </a:r>
            <a:r>
              <a:rPr sz="2880" dirty="0"/>
              <a:t> (</a:t>
            </a:r>
            <a:r>
              <a:rPr sz="2520" dirty="0" err="1">
                <a:latin typeface="新細明體"/>
                <a:ea typeface="新細明體"/>
                <a:cs typeface="新細明體"/>
                <a:sym typeface="新細明體"/>
              </a:rPr>
              <a:t>倫敦金屬交易所</a:t>
            </a:r>
            <a:r>
              <a:rPr sz="2520" b="1" dirty="0"/>
              <a:t>)</a:t>
            </a:r>
            <a:r>
              <a:rPr sz="2880" dirty="0"/>
              <a:t> LSA(</a:t>
            </a:r>
            <a:r>
              <a:rPr sz="2520" dirty="0" err="1">
                <a:latin typeface="新細明體"/>
                <a:ea typeface="新細明體"/>
                <a:cs typeface="新細明體"/>
                <a:sym typeface="新細明體"/>
              </a:rPr>
              <a:t>核准採樣及檢測商</a:t>
            </a:r>
            <a:r>
              <a:rPr sz="2880" dirty="0"/>
              <a:t>)  2016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268287"/>
            <a:ext cx="8242300" cy="1158876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Vice Chairman and CEO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Procurement Director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Chief Financial Officer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Technical Development Manager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General Manager, Production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Marketing Manager</a:t>
            </a:r>
          </a:p>
          <a:p>
            <a:pPr lvl="0"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3200"/>
              <a:t>MIS Manager</a:t>
            </a:r>
          </a:p>
        </p:txBody>
      </p:sp>
      <p:pic>
        <p:nvPicPr>
          <p:cNvPr id="4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4208" y="1412776"/>
            <a:ext cx="2592140" cy="230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44208" y="4467671"/>
            <a:ext cx="2592140" cy="1913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222" y="4105118"/>
            <a:ext cx="3128963" cy="234632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368" dirty="0"/>
              <a:t>Always equip a Global perspective</a:t>
            </a:r>
          </a:p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368" dirty="0"/>
              <a:t>Importance of building and sharing school’s VMV (Vision, Mission and Values)</a:t>
            </a:r>
          </a:p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lang="en-US" altLang="zh-TW" sz="2368" dirty="0" smtClean="0"/>
              <a:t>A </a:t>
            </a:r>
            <a:r>
              <a:rPr lang="en-US" altLang="zh-TW" sz="2368" dirty="0" smtClean="0"/>
              <a:t>Role Model-</a:t>
            </a:r>
            <a:r>
              <a:rPr lang="en-US" altLang="zh-HK" sz="2400" dirty="0"/>
              <a:t> </a:t>
            </a:r>
            <a:r>
              <a:rPr lang="en-US" altLang="zh-HK" sz="2400" dirty="0" smtClean="0"/>
              <a:t>Integrity and Quality</a:t>
            </a:r>
            <a:endParaRPr lang="en-US" sz="2368" dirty="0" smtClean="0"/>
          </a:p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r>
              <a:rPr sz="2368" dirty="0" smtClean="0"/>
              <a:t>A </a:t>
            </a:r>
            <a:r>
              <a:rPr sz="2368" dirty="0"/>
              <a:t>BRAND is a PROMISE</a:t>
            </a:r>
            <a:r>
              <a:rPr sz="2368" dirty="0" smtClean="0"/>
              <a:t>.</a:t>
            </a:r>
            <a:r>
              <a:rPr lang="en-US" sz="2368" dirty="0" smtClean="0"/>
              <a:t> </a:t>
            </a:r>
            <a:r>
              <a:rPr sz="2368" dirty="0" smtClean="0"/>
              <a:t>Brand </a:t>
            </a:r>
            <a:r>
              <a:rPr sz="2368" dirty="0"/>
              <a:t>name not only out-bound, but </a:t>
            </a:r>
            <a:r>
              <a:rPr sz="2368" dirty="0" smtClean="0"/>
              <a:t>in-bound</a:t>
            </a:r>
            <a:r>
              <a:rPr lang="en-US" altLang="zh-TW" sz="2368" dirty="0" smtClean="0"/>
              <a:t>.</a:t>
            </a:r>
          </a:p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endParaRPr lang="en-US" altLang="zh-TW" sz="2368" dirty="0"/>
          </a:p>
          <a:p>
            <a:pPr marL="253745" lvl="0" indent="-253745" defTabSz="676655">
              <a:spcBef>
                <a:spcPts val="500"/>
              </a:spcBef>
              <a:buClr>
                <a:srgbClr val="411401"/>
              </a:buClr>
              <a:buChar char="+"/>
              <a:defRPr sz="1800">
                <a:solidFill>
                  <a:srgbClr val="000000"/>
                </a:solidFill>
              </a:defRPr>
            </a:pPr>
            <a:endParaRPr lang="en-US" altLang="zh-TW" sz="2368" dirty="0"/>
          </a:p>
        </p:txBody>
      </p:sp>
      <p:sp>
        <p:nvSpPr>
          <p:cNvPr id="5" name="Shape 35"/>
          <p:cNvSpPr txBox="1">
            <a:spLocks/>
          </p:cNvSpPr>
          <p:nvPr/>
        </p:nvSpPr>
        <p:spPr>
          <a:xfrm>
            <a:off x="467544" y="116632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4572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9144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13716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18288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altLang="zh-TW" dirty="0" smtClean="0"/>
              <a:t>REFLECTIONS ON LEADERSHIP</a:t>
            </a:r>
            <a:endParaRPr lang="en-US" dirty="0"/>
          </a:p>
        </p:txBody>
      </p:sp>
      <p:pic>
        <p:nvPicPr>
          <p:cNvPr id="6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60" y="4149080"/>
            <a:ext cx="3024188" cy="2268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28184" y="4149080"/>
            <a:ext cx="2709319" cy="2268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7" y="3861048"/>
            <a:ext cx="3672408" cy="2733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0930" y="3861047"/>
            <a:ext cx="3776663" cy="28321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43"/>
          <p:cNvSpPr txBox="1">
            <a:spLocks/>
          </p:cNvSpPr>
          <p:nvPr/>
        </p:nvSpPr>
        <p:spPr>
          <a:xfrm>
            <a:off x="457200" y="1600200"/>
            <a:ext cx="82296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700"/>
              </a:spcBef>
              <a:buClr>
                <a:srgbClr val="FFE6E6"/>
              </a:buClr>
              <a:buSzPct val="90000"/>
              <a:buFont typeface="Times New Roman"/>
              <a:buChar char="=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–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spcBef>
                <a:spcPts val="700"/>
              </a:spcBef>
              <a:buClr>
                <a:srgbClr val="FFE6E6"/>
              </a:buClr>
              <a:buSzPct val="60000"/>
              <a:buFont typeface="Times New Roman"/>
              <a:buChar char="Ï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spcBef>
                <a:spcPts val="700"/>
              </a:spcBef>
              <a:buClr>
                <a:srgbClr val="FFE6E6"/>
              </a:buClr>
              <a:buSzPct val="90000"/>
              <a:buFont typeface="Times New Roman"/>
              <a:buChar char="÷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35200" indent="-406400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=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92400" indent="-406400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49600" indent="-406400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06800" indent="-406400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64000" indent="-406400">
              <a:spcBef>
                <a:spcPts val="700"/>
              </a:spcBef>
              <a:buClr>
                <a:srgbClr val="FFE6E6"/>
              </a:buClr>
              <a:buSzPct val="100000"/>
              <a:buFont typeface="Times New Roman"/>
              <a:buChar char="•"/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r>
              <a:rPr lang="en-US" altLang="zh-TW" sz="2368" dirty="0" smtClean="0">
                <a:solidFill>
                  <a:srgbClr val="000000"/>
                </a:solidFill>
              </a:rPr>
              <a:t>Tradition and Modern can be kept harmony .</a:t>
            </a:r>
          </a:p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r>
              <a:rPr lang="en-US" altLang="zh-TW" sz="2368" dirty="0" smtClean="0">
                <a:solidFill>
                  <a:srgbClr val="000000"/>
                </a:solidFill>
              </a:rPr>
              <a:t>Knowledge management in school/Use communication tools </a:t>
            </a:r>
          </a:p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r>
              <a:rPr lang="en-US" altLang="zh-TW" sz="2368" dirty="0" smtClean="0">
                <a:solidFill>
                  <a:srgbClr val="000000"/>
                </a:solidFill>
              </a:rPr>
              <a:t>Encourage teachers to find out the problems and solve them proactively</a:t>
            </a:r>
          </a:p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r>
              <a:rPr lang="en-US" altLang="zh-TW" sz="2368" dirty="0" smtClean="0">
                <a:solidFill>
                  <a:srgbClr val="000000"/>
                </a:solidFill>
              </a:rPr>
              <a:t>Family-Friendly Employer. Care for teachers and their families</a:t>
            </a:r>
          </a:p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endParaRPr lang="en-US" altLang="zh-TW" sz="2368" dirty="0" smtClean="0">
              <a:solidFill>
                <a:srgbClr val="000000"/>
              </a:solidFill>
            </a:endParaRPr>
          </a:p>
          <a:p>
            <a:pPr marL="253745" indent="-253745" defTabSz="676655">
              <a:spcBef>
                <a:spcPts val="500"/>
              </a:spcBef>
              <a:buClr>
                <a:srgbClr val="411401"/>
              </a:buClr>
              <a:buFont typeface="Times New Roman"/>
              <a:buChar char="+"/>
              <a:defRPr sz="1800">
                <a:solidFill>
                  <a:srgbClr val="000000"/>
                </a:solidFill>
              </a:defRPr>
            </a:pPr>
            <a:endParaRPr lang="en-US" altLang="zh-TW" sz="2368" dirty="0">
              <a:solidFill>
                <a:srgbClr val="000000"/>
              </a:solidFill>
            </a:endParaRPr>
          </a:p>
        </p:txBody>
      </p:sp>
      <p:sp>
        <p:nvSpPr>
          <p:cNvPr id="6" name="Shape 35"/>
          <p:cNvSpPr txBox="1">
            <a:spLocks/>
          </p:cNvSpPr>
          <p:nvPr/>
        </p:nvSpPr>
        <p:spPr>
          <a:xfrm>
            <a:off x="467544" y="116632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4572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9144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13716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1828800" algn="ctr">
              <a:defRPr sz="40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altLang="zh-TW" dirty="0" smtClean="0"/>
              <a:t>REFLECTIONS ON LEADERSHIP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5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0640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9150" y="2060575"/>
            <a:ext cx="4064000" cy="304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50" y="3716337"/>
            <a:ext cx="4064000" cy="304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62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312" y="620712"/>
            <a:ext cx="4064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620712"/>
            <a:ext cx="4064000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775" y="3795712"/>
            <a:ext cx="4064000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7425" y="3844925"/>
            <a:ext cx="4064000" cy="304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pic>
        <p:nvPicPr>
          <p:cNvPr id="68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9950" y="2303462"/>
            <a:ext cx="4064000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950" y="31750"/>
            <a:ext cx="3384550" cy="2538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51500" y="4151312"/>
            <a:ext cx="3632200" cy="272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-103188"/>
            <a:ext cx="8242300" cy="11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1550" y="836612"/>
            <a:ext cx="6624638" cy="5686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4A48"/>
      </a:accent1>
      <a:accent2>
        <a:srgbClr val="B2935C"/>
      </a:accent2>
      <a:accent3>
        <a:srgbClr val="8F8F8F"/>
      </a:accent3>
      <a:accent4>
        <a:srgbClr val="707070"/>
      </a:accent4>
      <a:accent5>
        <a:srgbClr val="CCB1B1"/>
      </a:accent5>
      <a:accent6>
        <a:srgbClr val="A1855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24A4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24A48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24A48"/>
      </a:accent1>
      <a:accent2>
        <a:srgbClr val="B2935C"/>
      </a:accent2>
      <a:accent3>
        <a:srgbClr val="8F8F8F"/>
      </a:accent3>
      <a:accent4>
        <a:srgbClr val="707070"/>
      </a:accent4>
      <a:accent5>
        <a:srgbClr val="CCB1B1"/>
      </a:accent5>
      <a:accent6>
        <a:srgbClr val="A18553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A24A48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A24A48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147</Words>
  <Application>Microsoft Office PowerPoint</Application>
  <PresentationFormat>如螢幕大小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Default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Nicky</cp:lastModifiedBy>
  <cp:revision>4</cp:revision>
  <dcterms:modified xsi:type="dcterms:W3CDTF">2016-05-28T08:02:48Z</dcterms:modified>
</cp:coreProperties>
</file>