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56" r:id="rId5"/>
    <p:sldId id="266" r:id="rId6"/>
    <p:sldId id="353" r:id="rId7"/>
    <p:sldId id="300" r:id="rId8"/>
    <p:sldId id="316" r:id="rId9"/>
    <p:sldId id="320" r:id="rId10"/>
    <p:sldId id="334" r:id="rId11"/>
    <p:sldId id="335" r:id="rId12"/>
    <p:sldId id="333" r:id="rId13"/>
    <p:sldId id="330" r:id="rId14"/>
    <p:sldId id="339" r:id="rId15"/>
    <p:sldId id="340" r:id="rId16"/>
    <p:sldId id="341" r:id="rId17"/>
    <p:sldId id="342" r:id="rId18"/>
    <p:sldId id="344" r:id="rId19"/>
    <p:sldId id="346" r:id="rId20"/>
    <p:sldId id="347" r:id="rId21"/>
    <p:sldId id="352" r:id="rId22"/>
    <p:sldId id="350" r:id="rId23"/>
    <p:sldId id="351" r:id="rId24"/>
    <p:sldId id="269" r:id="rId25"/>
    <p:sldId id="278" r:id="rId26"/>
    <p:sldId id="314" r:id="rId27"/>
    <p:sldId id="302" r:id="rId28"/>
    <p:sldId id="336" r:id="rId29"/>
  </p:sldIdLst>
  <p:sldSz cx="12188825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8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8004" autoAdjust="0"/>
  </p:normalViewPr>
  <p:slideViewPr>
    <p:cSldViewPr showGuides="1">
      <p:cViewPr>
        <p:scale>
          <a:sx n="60" d="100"/>
          <a:sy n="60" d="100"/>
        </p:scale>
        <p:origin x="-1445" y="-955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66" y="88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r>
              <a:rPr lang="en-US" altLang="zh-TW" smtClean="0"/>
              <a:t>Group 6 Fujikon Industrial Holdings Ltd.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24CE221E-83ED-4F6C-BA5F-3F9E6FDB6953}" type="datetimeFigureOut">
              <a:rPr lang="en-US" altLang="zh-TW"/>
              <a:pPr/>
              <a:t>5/31/2016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CA4CBEF8-5CDE-472B-839B-B8BB0C881006}" type="slidenum">
              <a:rPr lang="zh-TW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r>
              <a:rPr lang="en-US" altLang="zh-TW" smtClean="0"/>
              <a:t>Group 6 Fujikon Industrial Holdings Ltd.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97853E5F-CE67-483C-A264-F17AC70E9CA2}" type="datetimeFigureOut">
              <a:rPr lang="zh-HK" altLang="en-US"/>
              <a:pPr/>
              <a:t>31/5/2016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6BB98AFB-CB0D-4DFE-87B9-B4B0D0DE73CD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TW"/>
              <a:pPr/>
              <a:t>1</a:t>
            </a:fld>
            <a:endParaRPr lang="zh-TW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TW" smtClean="0"/>
              <a:t>Group 6 Fujikon Industrial Holdings Ltd.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3374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TW" smtClean="0"/>
              <a:pPr/>
              <a:t>2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TW" smtClean="0"/>
              <a:t>Group 6 Fujikon Industrial Holdings Ltd.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715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altLang="zh-TW" smtClean="0"/>
              <a:pPr/>
              <a:t>21</a:t>
            </a:fld>
            <a:endParaRPr lang="zh-TW" altLang="en-US"/>
          </a:p>
        </p:txBody>
      </p:sp>
      <p:sp>
        <p:nvSpPr>
          <p:cNvPr id="5" name="頁首版面配置區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altLang="zh-TW" smtClean="0"/>
              <a:t>Group 6 Fujikon Industrial Holdings Ltd.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6302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 latinLnBrk="0">
              <a:defRPr lang="zh-TW" sz="540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 latinLnBrk="0">
              <a:defRPr lang="zh-TW" sz="5400" b="1" cap="none" baseline="0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 latinLnBrk="0">
              <a:spcBef>
                <a:spcPts val="600"/>
              </a:spcBef>
              <a:buNone/>
              <a:defRPr lang="zh-TW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zh-TW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000" b="0"/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 latinLnBrk="0">
              <a:defRPr lang="zh-TW" sz="3600"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zh-TW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 latinLnBrk="0">
              <a:defRPr lang="zh-TW" sz="3600" b="1"/>
            </a:lvl1pPr>
          </a:lstStyle>
          <a:p>
            <a:r>
              <a:rPr lang="zh-TW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10000"/>
              </a:lnSpc>
              <a:spcBef>
                <a:spcPts val="600"/>
              </a:spcBef>
              <a:buNone/>
              <a:defRPr lang="zh-TW" sz="18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10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10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AAEAE4A8-A6E5-453E-B946-FB774B73F48C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zh-TW" sz="3600" b="1" kern="1200">
          <a:solidFill>
            <a:schemeClr val="accent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20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8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6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lang="zh-TW"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" y="1295400"/>
            <a:ext cx="12188824" cy="2514601"/>
          </a:xfrm>
        </p:spPr>
        <p:txBody>
          <a:bodyPr/>
          <a:lstStyle/>
          <a:p>
            <a:r>
              <a:rPr lang="en-US" altLang="zh-TW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FPHSMincho-W3" pitchFamily="18" charset="-128"/>
              </a:rPr>
              <a:t>Programme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DFPHSMincho-W3" pitchFamily="18" charset="-128"/>
              </a:rPr>
              <a:t> for Leadership Enhancement for Serving Principals (2015-2016)</a:t>
            </a:r>
            <a:endParaRPr lang="zh-TW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DFPHSMincho-W3" pitchFamily="18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" y="3886200"/>
            <a:ext cx="12188824" cy="2667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Presentation Day :2-6- 2016</a:t>
            </a:r>
          </a:p>
          <a:p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Tropic             :</a:t>
            </a:r>
            <a:r>
              <a:rPr lang="en-US" altLang="zh-TW" sz="2700" dirty="0" err="1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Fujikon</a:t>
            </a:r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 Industrial Holdings Ltd (Group M)</a:t>
            </a:r>
          </a:p>
          <a:p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Instructor        :Dr. Chan Ka </a:t>
            </a:r>
            <a:r>
              <a:rPr lang="en-US" altLang="zh-TW" sz="2700" dirty="0" err="1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Wai</a:t>
            </a:r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, Michael</a:t>
            </a:r>
          </a:p>
          <a:p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Group Members :Principal Chan Cheung-ping, </a:t>
            </a:r>
            <a:r>
              <a:rPr lang="en-US" altLang="zh-TW" sz="2700" dirty="0" err="1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Hing</a:t>
            </a:r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 </a:t>
            </a:r>
            <a:r>
              <a:rPr lang="en-US" altLang="zh-TW" sz="2700" dirty="0" err="1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Tak</a:t>
            </a:r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 School</a:t>
            </a:r>
          </a:p>
          <a:p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		      Principal Tai Pak-</a:t>
            </a:r>
            <a:r>
              <a:rPr lang="en-US" altLang="zh-TW" sz="2700" dirty="0" err="1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shing</a:t>
            </a:r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, TWGH Yow </a:t>
            </a:r>
            <a:r>
              <a:rPr lang="en-US" altLang="zh-TW" sz="2700" dirty="0" err="1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Kam</a:t>
            </a:r>
            <a:r>
              <a:rPr lang="en-US" altLang="zh-TW" sz="2700" dirty="0" smtClean="0">
                <a:solidFill>
                  <a:schemeClr val="accent6">
                    <a:lumMod val="50000"/>
                  </a:schemeClr>
                </a:solidFill>
                <a:latin typeface="華康娃娃體 Std W7" pitchFamily="82" charset="-120"/>
                <a:ea typeface="華康娃娃體 Std W7" pitchFamily="82" charset="-120"/>
              </a:rPr>
              <a:t> Yuen College</a:t>
            </a:r>
            <a:endParaRPr lang="zh-TW" sz="2700" dirty="0">
              <a:solidFill>
                <a:schemeClr val="accent6">
                  <a:lumMod val="50000"/>
                </a:schemeClr>
              </a:solidFill>
              <a:latin typeface="華康娃娃體 Std W7" pitchFamily="82" charset="-120"/>
              <a:ea typeface="華康娃娃體 Std W7" pitchFamily="82" charset="-120"/>
            </a:endParaRPr>
          </a:p>
        </p:txBody>
      </p:sp>
      <p:pic>
        <p:nvPicPr>
          <p:cNvPr id="51201" name="Picture 1" descr="C:\Users\lcpc.ITEDL43A\Desktop\imag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6212" y="228600"/>
            <a:ext cx="4362450" cy="1047750"/>
          </a:xfrm>
          <a:prstGeom prst="rect">
            <a:avLst/>
          </a:prstGeom>
          <a:noFill/>
        </p:spPr>
      </p:pic>
      <p:pic>
        <p:nvPicPr>
          <p:cNvPr id="51202" name="Picture 2" descr="C:\Users\lcpc.ITEDL43A\Desktop\下載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5029200" cy="9809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 rot="10800000" flipV="1">
            <a:off x="478711" y="726758"/>
            <a:ext cx="11125200" cy="57861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9. 	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建立有紀律的學校文化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898525"/>
            <a:r>
              <a:rPr lang="zh-TW" altLang="en-US" sz="3200" dirty="0" smtClean="0"/>
              <a:t>每一所學校均有其學校文化，然而，如何使學校文化能展現充分的紀律，則是學校組織成為卓越組織的關鍵因素。</a:t>
            </a:r>
            <a:endParaRPr lang="en-US" altLang="zh-TW" sz="3200" dirty="0" smtClean="0"/>
          </a:p>
          <a:p>
            <a:pPr marL="898525"/>
            <a:r>
              <a:rPr lang="zh-TW" altLang="en-US" sz="3200" dirty="0" smtClean="0"/>
              <a:t>由於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學校組織具有鬆散結合及雙重系統的特性</a:t>
            </a:r>
            <a:r>
              <a:rPr lang="zh-TW" altLang="en-US" sz="3200" dirty="0" smtClean="0"/>
              <a:t>，而且教學系統的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教師十分重視其專業自主權</a:t>
            </a:r>
            <a:r>
              <a:rPr lang="zh-TW" altLang="en-US" sz="3200" dirty="0" smtClean="0"/>
              <a:t>，因此，要建立類似企業組織的紀律文化誠屬不易。</a:t>
            </a:r>
            <a:endParaRPr lang="en-US" altLang="zh-TW" sz="3200" dirty="0" smtClean="0"/>
          </a:p>
          <a:p>
            <a:pPr marL="898525"/>
            <a:endParaRPr lang="en-US" altLang="zh-TW" sz="3200" dirty="0" smtClean="0"/>
          </a:p>
          <a:p>
            <a:pPr marL="898525"/>
            <a:r>
              <a:rPr lang="zh-TW" altLang="en-US" sz="3200" dirty="0" smtClean="0"/>
              <a:t>惟如何針對學校組織的特性，建立制度使學校經營能在正常的軌道上運作，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一切按步就班、校園秩序井然</a:t>
            </a:r>
            <a:r>
              <a:rPr lang="zh-TW" altLang="en-US" sz="3200" dirty="0" smtClean="0"/>
              <a:t>，則亦符合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紀律文化的精神，亦應可提升學校行政績效。</a:t>
            </a:r>
          </a:p>
          <a:p>
            <a:pPr marL="342900" indent="-342900">
              <a:buAutoNum type="arabicPeriod" startAt="6"/>
            </a:pPr>
            <a:endParaRPr lang="zh-TW" altLang="en-US" dirty="0" smtClean="0"/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31813" y="-304800"/>
            <a:ext cx="8686800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1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5411" y="0"/>
            <a:ext cx="1567543" cy="1219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810" y="285728"/>
            <a:ext cx="4643470" cy="1500198"/>
          </a:xfrm>
        </p:spPr>
        <p:txBody>
          <a:bodyPr>
            <a:normAutofit fontScale="90000"/>
          </a:bodyPr>
          <a:lstStyle/>
          <a:p>
            <a:r>
              <a:rPr lang="en-US" altLang="zh-TW" sz="6600" dirty="0" smtClean="0">
                <a:latin typeface="Britannic Bold" pitchFamily="34" charset="0"/>
              </a:rPr>
              <a:t>Instructional Leadership</a:t>
            </a:r>
            <a:r>
              <a:rPr lang="en-US" altLang="zh-TW" dirty="0" smtClean="0"/>
              <a:t> 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36496" y="1714488"/>
            <a:ext cx="5715040" cy="3643338"/>
          </a:xfrm>
        </p:spPr>
        <p:txBody>
          <a:bodyPr>
            <a:normAutofit/>
          </a:bodyPr>
          <a:lstStyle/>
          <a:p>
            <a:r>
              <a:rPr altLang="en-US" sz="2400" b="1" dirty="0" smtClean="0">
                <a:latin typeface="+mj-ea"/>
                <a:ea typeface="+mj-ea"/>
              </a:rPr>
              <a:t>集團由楊先生及其兩名好友組成領導核心，並分別出任總裁及副總裁，再加上首席財務官，組成集團的領導班子。</a:t>
            </a:r>
            <a:endParaRPr lang="en-US" altLang="en-US" sz="2400" b="1" dirty="0" smtClean="0">
              <a:latin typeface="+mj-ea"/>
              <a:ea typeface="+mj-ea"/>
            </a:endParaRPr>
          </a:p>
          <a:p>
            <a:r>
              <a:rPr altLang="en-US" sz="2400" b="1" dirty="0" smtClean="0">
                <a:latin typeface="+mj-ea"/>
                <a:ea typeface="+mj-ea"/>
              </a:rPr>
              <a:t>四人關係密切，合作多年，在公在私，溝通無間。</a:t>
            </a:r>
            <a:endParaRPr lang="en-US" altLang="en-US" sz="2400" b="1" dirty="0" smtClean="0">
              <a:latin typeface="+mj-ea"/>
              <a:ea typeface="+mj-ea"/>
            </a:endParaRPr>
          </a:p>
          <a:p>
            <a:r>
              <a:rPr altLang="en-US" sz="2400" b="1" dirty="0" smtClean="0">
                <a:latin typeface="+mj-ea"/>
                <a:ea typeface="+mj-ea"/>
              </a:rPr>
              <a:t>集團架構精簡，各部門分工明確，各位領導人各司其職。</a:t>
            </a:r>
            <a:endParaRPr lang="en-US" altLang="en-US" sz="2400" b="1" dirty="0" smtClean="0">
              <a:latin typeface="+mj-ea"/>
              <a:ea typeface="+mj-ea"/>
            </a:endParaRPr>
          </a:p>
          <a:p>
            <a:r>
              <a:rPr altLang="en-US" sz="2400" b="1" dirty="0" smtClean="0">
                <a:latin typeface="+mj-ea"/>
                <a:ea typeface="+mj-ea"/>
              </a:rPr>
              <a:t>指令層層下達，無遠弗屆。</a:t>
            </a:r>
            <a:endParaRPr lang="en-US" altLang="en-US" sz="2400" b="1" dirty="0" smtClean="0">
              <a:latin typeface="+mj-ea"/>
              <a:ea typeface="+mj-ea"/>
            </a:endParaRPr>
          </a:p>
          <a:p>
            <a:endParaRPr lang="en-US" altLang="en-US" sz="2400" b="1" dirty="0" smtClean="0"/>
          </a:p>
          <a:p>
            <a:endParaRPr lang="zh-TW" altLang="en-US" sz="2400" b="1" dirty="0"/>
          </a:p>
        </p:txBody>
      </p:sp>
      <p:grpSp>
        <p:nvGrpSpPr>
          <p:cNvPr id="5" name="內容版面配置區 4"/>
          <p:cNvGrpSpPr>
            <a:grpSpLocks noGrp="1"/>
          </p:cNvGrpSpPr>
          <p:nvPr/>
        </p:nvGrpSpPr>
        <p:grpSpPr>
          <a:xfrm>
            <a:off x="6451602" y="1571612"/>
            <a:ext cx="5136661" cy="4929222"/>
            <a:chOff x="1186271" y="1447800"/>
            <a:chExt cx="10751704" cy="4740661"/>
          </a:xfrm>
        </p:grpSpPr>
        <p:sp>
          <p:nvSpPr>
            <p:cNvPr id="6" name="矩形 5"/>
            <p:cNvSpPr/>
            <p:nvPr/>
          </p:nvSpPr>
          <p:spPr>
            <a:xfrm>
              <a:off x="4402592" y="1447800"/>
              <a:ext cx="4594745" cy="7095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主席</a:t>
              </a:r>
              <a:r>
                <a:rPr lang="en-US" altLang="zh-TW" sz="22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/</a:t>
              </a:r>
              <a:r>
                <a:rPr lang="zh-TW" altLang="en-US" sz="22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行政總裁</a:t>
              </a:r>
              <a:endParaRPr lang="en-US" altLang="zh-TW" sz="2200" b="1" dirty="0" smtClean="0">
                <a:solidFill>
                  <a:schemeClr val="tx1"/>
                </a:solidFill>
                <a:latin typeface="+mj-ea"/>
                <a:ea typeface="+mj-ea"/>
              </a:endParaRPr>
            </a:p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  <a:latin typeface="+mj-ea"/>
                  <a:ea typeface="+mj-ea"/>
                </a:rPr>
                <a:t>楊志雄</a:t>
              </a:r>
              <a:endParaRPr lang="en-US" altLang="zh-TW" sz="2200" b="1" dirty="0" smtClean="0">
                <a:solidFill>
                  <a:schemeClr val="tx1"/>
                </a:solidFill>
                <a:latin typeface="+mj-ea"/>
                <a:ea typeface="+mj-ea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86271" y="2576529"/>
              <a:ext cx="3369479" cy="7095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執行副總裁業務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334286" y="2576529"/>
              <a:ext cx="2603689" cy="70955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首席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財務官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4759962" y="2576529"/>
              <a:ext cx="4145481" cy="6772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執行副總裁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營運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190705" y="3423075"/>
              <a:ext cx="857686" cy="13379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廠務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329219" y="4833986"/>
              <a:ext cx="830324" cy="13544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</a:rPr>
                <a:t>業</a:t>
              </a:r>
              <a:endParaRPr lang="en-US" altLang="zh-TW" sz="2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</a:rPr>
                <a:t>務</a:t>
              </a:r>
              <a:endParaRPr lang="en-US" altLang="zh-TW" sz="2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</a:rPr>
                <a:t>組</a:t>
              </a:r>
              <a:r>
                <a:rPr lang="en-US" altLang="zh-TW" sz="2200" dirty="0" smtClean="0">
                  <a:solidFill>
                    <a:schemeClr val="tx1"/>
                  </a:solidFill>
                </a:rPr>
                <a:t>#1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472800" y="4833986"/>
              <a:ext cx="901566" cy="13544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</a:rPr>
                <a:t>業</a:t>
              </a:r>
              <a:endParaRPr lang="en-US" altLang="zh-TW" sz="2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</a:rPr>
                <a:t>務</a:t>
              </a:r>
              <a:endParaRPr lang="en-US" altLang="zh-TW" sz="2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</a:rPr>
                <a:t>組</a:t>
              </a:r>
              <a:r>
                <a:rPr lang="en-US" altLang="zh-TW" sz="2200" dirty="0" smtClean="0">
                  <a:solidFill>
                    <a:schemeClr val="tx1"/>
                  </a:solidFill>
                </a:rPr>
                <a:t>#2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3473433" y="4833986"/>
              <a:ext cx="857686" cy="13544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</a:rPr>
                <a:t>業</a:t>
              </a:r>
              <a:endParaRPr lang="en-US" altLang="zh-TW" sz="2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</a:rPr>
                <a:t>務</a:t>
              </a:r>
              <a:endParaRPr lang="en-US" altLang="zh-TW" sz="22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2200" dirty="0" smtClean="0">
                  <a:solidFill>
                    <a:schemeClr val="tx1"/>
                  </a:solidFill>
                </a:rPr>
                <a:t>組</a:t>
              </a:r>
              <a:r>
                <a:rPr lang="en-US" altLang="zh-TW" sz="2200" dirty="0" smtClean="0">
                  <a:solidFill>
                    <a:schemeClr val="tx1"/>
                  </a:solidFill>
                </a:rPr>
                <a:t>#3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4617014" y="3423075"/>
              <a:ext cx="1010783" cy="129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供應鏈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5760595" y="3423075"/>
              <a:ext cx="1010783" cy="129803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生產制造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047124" y="3423075"/>
              <a:ext cx="1010783" cy="133799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1950" b="1" dirty="0" smtClean="0">
                  <a:solidFill>
                    <a:schemeClr val="tx1"/>
                  </a:solidFill>
                </a:rPr>
                <a:t>品</a:t>
              </a:r>
              <a:endParaRPr lang="en-US" altLang="zh-TW" sz="195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950" b="1" dirty="0" smtClean="0">
                  <a:solidFill>
                    <a:schemeClr val="tx1"/>
                  </a:solidFill>
                </a:rPr>
                <a:t>質</a:t>
              </a:r>
              <a:endParaRPr lang="en-US" altLang="zh-TW" sz="195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950" b="1" dirty="0" smtClean="0">
                  <a:solidFill>
                    <a:schemeClr val="tx1"/>
                  </a:solidFill>
                </a:rPr>
                <a:t>控</a:t>
              </a:r>
              <a:endParaRPr lang="en-US" altLang="zh-TW" sz="195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950" b="1" dirty="0" smtClean="0">
                  <a:solidFill>
                    <a:schemeClr val="tx1"/>
                  </a:solidFill>
                </a:rPr>
                <a:t>制</a:t>
              </a:r>
              <a:endParaRPr lang="en-US" altLang="zh-TW" sz="1950" b="1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zh-TW" altLang="en-US" sz="1950" b="1" dirty="0" smtClean="0">
                  <a:solidFill>
                    <a:schemeClr val="tx1"/>
                  </a:solidFill>
                </a:rPr>
                <a:t>*</a:t>
              </a:r>
              <a:endParaRPr lang="en-US" altLang="zh-TW" sz="195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186271" y="3479512"/>
              <a:ext cx="3144848" cy="12251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產品研發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0763763" y="3423075"/>
              <a:ext cx="1091959" cy="139856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200" b="1" dirty="0" smtClean="0">
                  <a:solidFill>
                    <a:schemeClr val="tx1"/>
                  </a:solidFill>
                </a:rPr>
                <a:t>財務</a:t>
              </a:r>
              <a:endParaRPr lang="en-US" altLang="zh-TW" sz="2200" b="1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9" name="文字方塊 18"/>
          <p:cNvSpPr txBox="1"/>
          <p:nvPr/>
        </p:nvSpPr>
        <p:spPr>
          <a:xfrm>
            <a:off x="593686" y="5214950"/>
            <a:ext cx="5929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領導方式：只及下一個層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r>
              <a:rPr lang="zh-TW" altLang="en-US" sz="4000" b="1" dirty="0" smtClean="0">
                <a:solidFill>
                  <a:srgbClr val="FF0000"/>
                </a:solidFill>
              </a:rPr>
              <a:t>級，不涉前線員工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451470" y="357166"/>
            <a:ext cx="4357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600" b="1" dirty="0" smtClean="0">
                <a:solidFill>
                  <a:srgbClr val="00B0F0"/>
                </a:solidFill>
              </a:rPr>
              <a:t>教學領導</a:t>
            </a:r>
            <a:endParaRPr lang="zh-TW" altLang="en-US" sz="66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124" y="285728"/>
            <a:ext cx="8686801" cy="1066800"/>
          </a:xfrm>
        </p:spPr>
        <p:txBody>
          <a:bodyPr/>
          <a:lstStyle/>
          <a:p>
            <a:r>
              <a:rPr lang="en-US" altLang="en-US" sz="6000" dirty="0" smtClean="0">
                <a:latin typeface="+mj-ea"/>
                <a:ea typeface="+mj-ea"/>
              </a:rPr>
              <a:t>“</a:t>
            </a:r>
            <a:r>
              <a:rPr altLang="en-US" sz="6000" dirty="0" smtClean="0">
                <a:latin typeface="+mj-ea"/>
                <a:ea typeface="+mj-ea"/>
              </a:rPr>
              <a:t>一條龍式</a:t>
            </a:r>
            <a:r>
              <a:rPr lang="en-US" altLang="en-US" sz="6000" dirty="0" smtClean="0">
                <a:latin typeface="+mj-ea"/>
                <a:ea typeface="+mj-ea"/>
              </a:rPr>
              <a:t>"</a:t>
            </a:r>
            <a:r>
              <a:rPr altLang="en-US" sz="6000" dirty="0" smtClean="0">
                <a:latin typeface="+mj-ea"/>
                <a:ea typeface="+mj-ea"/>
              </a:rPr>
              <a:t>生產模式</a:t>
            </a:r>
            <a:endParaRPr lang="zh-TW" altLang="en-US" sz="6000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0810" y="1285860"/>
            <a:ext cx="6429420" cy="5357826"/>
          </a:xfrm>
        </p:spPr>
        <p:txBody>
          <a:bodyPr>
            <a:normAutofit lnSpcReduction="10000"/>
          </a:bodyPr>
          <a:lstStyle/>
          <a:p>
            <a:r>
              <a:rPr altLang="en-US" sz="2800" b="1" dirty="0" smtClean="0">
                <a:latin typeface="+mj-ea"/>
                <a:ea typeface="+mj-ea"/>
              </a:rPr>
              <a:t>集團業務主要生產耳機，母公司主要負責研發及營銷。</a:t>
            </a:r>
            <a:endParaRPr lang="en-US" altLang="en-US" sz="2800" b="1" dirty="0" smtClean="0">
              <a:latin typeface="+mj-ea"/>
              <a:ea typeface="+mj-ea"/>
            </a:endParaRPr>
          </a:p>
          <a:p>
            <a:r>
              <a:rPr altLang="en-US" sz="2800" b="1" dirty="0" smtClean="0">
                <a:latin typeface="+mj-ea"/>
                <a:ea typeface="+mj-ea"/>
              </a:rPr>
              <a:t>集團旗下還直接擁有富聲、富饒、富采、中明電子等子公司，生產耳機的各種部件及相關產品。另由三名董事擁有的非集團成員光明印刷廠。</a:t>
            </a:r>
            <a:endParaRPr lang="en-US" altLang="en-US" sz="2800" b="1" dirty="0" smtClean="0">
              <a:latin typeface="+mj-ea"/>
              <a:ea typeface="+mj-ea"/>
            </a:endParaRPr>
          </a:p>
          <a:p>
            <a:r>
              <a:rPr altLang="en-US" sz="2800" b="1" dirty="0" smtClean="0">
                <a:latin typeface="+mj-ea"/>
                <a:ea typeface="+mj-ea"/>
              </a:rPr>
              <a:t>探訪當天，我們在虎門走訪了全屬廠、包裝（印刷）廠、模具製品廠等工場。 由製線、模具、機身、切割、印刷、包裝等等，為母公司提供支援。</a:t>
            </a:r>
            <a:endParaRPr lang="en-US" altLang="en-US" sz="2800" b="1" dirty="0" smtClean="0">
              <a:latin typeface="+mj-ea"/>
              <a:ea typeface="+mj-ea"/>
            </a:endParaRPr>
          </a:p>
          <a:p>
            <a:r>
              <a:rPr altLang="en-US" sz="2800" b="1" dirty="0" smtClean="0">
                <a:latin typeface="+mj-ea"/>
                <a:ea typeface="+mj-ea"/>
              </a:rPr>
              <a:t>子公司亦接其他訂單，由不同的親信廠長打理，以擴展集團業務，部份公司自負盈虧</a:t>
            </a:r>
            <a:r>
              <a:rPr altLang="en-US" sz="2800" b="1" dirty="0" smtClean="0"/>
              <a:t>。 </a:t>
            </a:r>
            <a:endParaRPr lang="zh-TW" altLang="en-US" sz="2800" b="1" dirty="0"/>
          </a:p>
        </p:txBody>
      </p:sp>
      <p:pic>
        <p:nvPicPr>
          <p:cNvPr id="5" name="圖片 4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9122" y="1142984"/>
            <a:ext cx="1676400" cy="1647825"/>
          </a:xfrm>
          <a:prstGeom prst="rect">
            <a:avLst/>
          </a:prstGeom>
        </p:spPr>
      </p:pic>
      <p:pic>
        <p:nvPicPr>
          <p:cNvPr id="6" name="圖片 5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7684" y="3143248"/>
            <a:ext cx="2552700" cy="1790700"/>
          </a:xfrm>
          <a:prstGeom prst="rect">
            <a:avLst/>
          </a:prstGeom>
        </p:spPr>
      </p:pic>
      <p:pic>
        <p:nvPicPr>
          <p:cNvPr id="7" name="圖片 6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1734" y="3857628"/>
            <a:ext cx="1857375" cy="2466975"/>
          </a:xfrm>
          <a:prstGeom prst="rect">
            <a:avLst/>
          </a:prstGeom>
        </p:spPr>
      </p:pic>
      <p:pic>
        <p:nvPicPr>
          <p:cNvPr id="8" name="圖片 7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3106" y="1571612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7934" y="214290"/>
            <a:ext cx="8686801" cy="852486"/>
          </a:xfrm>
        </p:spPr>
        <p:txBody>
          <a:bodyPr>
            <a:normAutofit/>
          </a:bodyPr>
          <a:lstStyle/>
          <a:p>
            <a:r>
              <a:rPr altLang="en-US" sz="5400" dirty="0" smtClean="0">
                <a:latin typeface="+mj-ea"/>
                <a:ea typeface="+mj-ea"/>
              </a:rPr>
              <a:t>低技術勞工生產高科技產品</a:t>
            </a:r>
            <a:endParaRPr lang="zh-TW" altLang="en-US" sz="5400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65124" y="1071546"/>
            <a:ext cx="10429948" cy="4357718"/>
          </a:xfrm>
        </p:spPr>
        <p:txBody>
          <a:bodyPr>
            <a:normAutofit/>
          </a:bodyPr>
          <a:lstStyle/>
          <a:p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東莞廠房目前聘用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6000</a:t>
            </a:r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員工，高峰期過萬人。</a:t>
            </a:r>
            <a:endParaRPr lang="en-US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研發部主管在香港聘請，各部門工程師為專門人才。</a:t>
            </a:r>
            <a:endParaRPr lang="en-US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前線員工只重覆一些工序，不需技術。</a:t>
            </a:r>
            <a:endParaRPr lang="en-US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工廠採用五常法（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5S</a:t>
            </a:r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） 、 質量控制圈</a:t>
            </a:r>
            <a:r>
              <a: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QCC) 、</a:t>
            </a:r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客户關係管理</a:t>
            </a:r>
            <a:r>
              <a:rPr lang="en-US" altLang="zh-TW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CRM)</a:t>
            </a:r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等管理方式。</a:t>
            </a:r>
            <a:endParaRPr lang="en-US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過往工人以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16-20</a:t>
            </a:r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歲年齡層為主，目前則由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16-40</a:t>
            </a:r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為主。</a:t>
            </a:r>
            <a:endParaRPr lang="en-US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部門主管的職責以設計合適工序，並指令工人嚴格跟從，以完成生產任務。</a:t>
            </a:r>
            <a:endParaRPr lang="en-US" alt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endParaRPr lang="zh-TW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93686" y="5357826"/>
            <a:ext cx="1078713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FF0000"/>
                </a:solidFill>
              </a:rPr>
              <a:t>日常工作常規十分重要，指令亦要簡單清晰。中層管理人員（廠長、行長既是生產程序專家，亦是指令發佈的執行人員）</a:t>
            </a:r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5124" y="428604"/>
            <a:ext cx="10930014" cy="1066800"/>
          </a:xfrm>
        </p:spPr>
        <p:txBody>
          <a:bodyPr>
            <a:normAutofit fontScale="90000"/>
          </a:bodyPr>
          <a:lstStyle/>
          <a:p>
            <a:r>
              <a:rPr altLang="en-US" sz="5400" dirty="0" smtClean="0">
                <a:latin typeface="+mj-ea"/>
                <a:ea typeface="+mj-ea"/>
              </a:rPr>
              <a:t>知識管理 </a:t>
            </a:r>
            <a:r>
              <a:rPr lang="en-US" altLang="en-US" sz="5400" dirty="0" smtClean="0">
                <a:latin typeface="+mj-ea"/>
                <a:ea typeface="+mj-ea"/>
              </a:rPr>
              <a:t>:</a:t>
            </a:r>
            <a:r>
              <a:rPr altLang="en-US" sz="5400" dirty="0" smtClean="0">
                <a:latin typeface="+mj-ea"/>
                <a:ea typeface="+mj-ea"/>
              </a:rPr>
              <a:t>為員工建立知識產權的意識</a:t>
            </a:r>
            <a:endParaRPr lang="zh-TW" altLang="en-US" sz="5400" dirty="0"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22314" y="1643050"/>
            <a:ext cx="9244042" cy="4191000"/>
          </a:xfrm>
        </p:spPr>
        <p:txBody>
          <a:bodyPr>
            <a:normAutofit/>
          </a:bodyPr>
          <a:lstStyle/>
          <a:p>
            <a:r>
              <a:rPr altLang="en-US" sz="2800" dirty="0" smtClean="0">
                <a:latin typeface="+mj-ea"/>
                <a:ea typeface="+mj-ea"/>
              </a:rPr>
              <a:t>集團致力保持高品質、研發新技術、承傳優良傳統至關重要。</a:t>
            </a:r>
            <a:endParaRPr lang="en-US" altLang="en-US" sz="2800" dirty="0" smtClean="0">
              <a:latin typeface="+mj-ea"/>
              <a:ea typeface="+mj-ea"/>
            </a:endParaRPr>
          </a:p>
          <a:p>
            <a:r>
              <a:rPr altLang="en-US" sz="2800" dirty="0" smtClean="0">
                <a:latin typeface="+mj-ea"/>
                <a:ea typeface="+mj-ea"/>
              </a:rPr>
              <a:t>針對國內員工視公司生產為個人財產的特點，集團在設計上設限，如公司內網絡不連線，只有中央伺服器才有儲存功能等等。</a:t>
            </a:r>
            <a:endParaRPr lang="en-US" altLang="en-US" sz="2800" dirty="0" smtClean="0">
              <a:latin typeface="+mj-ea"/>
              <a:ea typeface="+mj-ea"/>
            </a:endParaRPr>
          </a:p>
          <a:p>
            <a:r>
              <a:rPr altLang="en-US" sz="2800" dirty="0" smtClean="0">
                <a:latin typeface="+mj-ea"/>
                <a:ea typeface="+mj-ea"/>
              </a:rPr>
              <a:t>管理層的哲學：讓員工信任他的上司</a:t>
            </a:r>
            <a:r>
              <a:rPr lang="en-US" altLang="en-US" sz="2800" dirty="0" smtClean="0">
                <a:latin typeface="+mj-ea"/>
                <a:ea typeface="+mj-ea"/>
              </a:rPr>
              <a:t> / </a:t>
            </a:r>
            <a:r>
              <a:rPr altLang="en-US" sz="2800" dirty="0" smtClean="0">
                <a:latin typeface="+mj-ea"/>
                <a:ea typeface="+mj-ea"/>
              </a:rPr>
              <a:t>老闆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79438" y="4714884"/>
            <a:ext cx="103585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集中培養工程師以上的專門技術人才，從生產線上每個細節，不斷發展新技術，以利生產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612" y="0"/>
            <a:ext cx="1752600" cy="1449885"/>
          </a:xfrm>
          <a:prstGeom prst="rect">
            <a:avLst/>
          </a:prstGeom>
          <a:noFill/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3686" y="1295400"/>
            <a:ext cx="10001320" cy="520543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1.</a:t>
            </a: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管理學校的行政部門要有清晰的指引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    </a:t>
            </a:r>
            <a:r>
              <a:rPr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與教學團隊追求卓越、講求個性化的特質不同，學校</a:t>
            </a: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   的支援團隊，特別別是工友、校務處的職員需要一些</a:t>
            </a: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   清晰的工作指引。工作守則要寫得仔細，讓新來者有</a:t>
            </a: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   法可依</a:t>
            </a:r>
            <a:r>
              <a:rPr altLang="en-US" sz="320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。</a:t>
            </a:r>
            <a:endParaRPr lang="en-US" altLang="zh-TW" sz="3200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2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.</a:t>
            </a: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培養中層管理人員做好品質管理</a:t>
            </a:r>
            <a:endParaRPr lang="en-US" altLang="en-US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  </a:t>
            </a: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工作守則、操作指引如何執行及監管乃成功關鍵因素。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   讓線員工認同工作程序是有意義的，工作才有滿足感。</a:t>
            </a:r>
            <a:endParaRPr lang="en-US" altLang="zh-TW" sz="3200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AutoNum type="arabicPeriod" startAt="3"/>
            </a:pPr>
            <a:endParaRPr lang="zh-TW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79413" y="-15875"/>
            <a:ext cx="8686800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612" y="0"/>
            <a:ext cx="1752600" cy="1449885"/>
          </a:xfrm>
          <a:prstGeom prst="rect">
            <a:avLst/>
          </a:prstGeom>
          <a:noFill/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3686" y="1295400"/>
            <a:ext cx="10001320" cy="520543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3.</a:t>
            </a: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關心員工老師的需要，讓持份者信任校長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   </a:t>
            </a: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多關心員工及持份者，爭取持份者的信任，從「看得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   到的領導」開始，發揮專業領導的角色。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4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.</a:t>
            </a: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通過副校長、各科組中層管理學校</a:t>
            </a:r>
            <a:endParaRPr lang="en-US" altLang="en-US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  </a:t>
            </a: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中層培訓至關重要，科組的合作、協調，與學校的發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   展方向一致，學校才可進一步發展。校長既是中層管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   理人員的同行者，也是領導人。</a:t>
            </a:r>
            <a:endParaRPr lang="en-US" altLang="zh-TW" sz="3200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AutoNum type="arabicPeriod" startAt="3"/>
            </a:pPr>
            <a:endParaRPr lang="zh-TW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79413" y="-15875"/>
            <a:ext cx="8686800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22842" y="642918"/>
            <a:ext cx="5323530" cy="1143008"/>
          </a:xfrm>
        </p:spPr>
        <p:txBody>
          <a:bodyPr>
            <a:noAutofit/>
          </a:bodyPr>
          <a:lstStyle/>
          <a:p>
            <a:r>
              <a:rPr altLang="en-US" sz="8000" b="1" dirty="0" smtClean="0">
                <a:solidFill>
                  <a:srgbClr val="00B0F0"/>
                </a:solidFill>
                <a:latin typeface="+mj-ea"/>
                <a:ea typeface="+mj-ea"/>
              </a:rPr>
              <a:t>策略領導</a:t>
            </a:r>
            <a:endParaRPr lang="zh-TW" altLang="en-US" sz="80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07934" y="1857364"/>
            <a:ext cx="4857784" cy="4786322"/>
          </a:xfrm>
        </p:spPr>
        <p:txBody>
          <a:bodyPr>
            <a:normAutofit fontScale="92500" lnSpcReduction="10000"/>
          </a:bodyPr>
          <a:lstStyle/>
          <a:p>
            <a:r>
              <a:rPr altLang="en-US" sz="3600" dirty="0" smtClean="0">
                <a:latin typeface="+mj-ea"/>
                <a:ea typeface="+mj-ea"/>
              </a:rPr>
              <a:t>命名富士高，讓人產生聯想，靠近東洋本色。</a:t>
            </a:r>
            <a:endParaRPr lang="en-US" altLang="en-US" sz="3600" dirty="0" smtClean="0">
              <a:latin typeface="+mj-ea"/>
              <a:ea typeface="+mj-ea"/>
            </a:endParaRPr>
          </a:p>
          <a:p>
            <a:r>
              <a:rPr altLang="en-US" sz="3600" dirty="0" smtClean="0">
                <a:latin typeface="+mj-ea"/>
                <a:ea typeface="+mj-ea"/>
              </a:rPr>
              <a:t>集團的定位：專注實業，生產聲控產品，打造揚聲器專業生產商的地位。</a:t>
            </a:r>
            <a:endParaRPr lang="en-US" altLang="en-US" sz="3600" dirty="0" smtClean="0">
              <a:latin typeface="+mj-ea"/>
              <a:ea typeface="+mj-ea"/>
            </a:endParaRPr>
          </a:p>
          <a:p>
            <a:r>
              <a:rPr altLang="en-US" sz="3600" dirty="0" smtClean="0">
                <a:latin typeface="+mj-ea"/>
                <a:ea typeface="+mj-ea"/>
              </a:rPr>
              <a:t>為世界級著名品牌生產，成品卻不自設品牌。</a:t>
            </a:r>
            <a:endParaRPr lang="en-US" altLang="en-US" sz="3600" dirty="0" smtClean="0">
              <a:latin typeface="+mj-ea"/>
              <a:ea typeface="+mj-ea"/>
            </a:endParaRPr>
          </a:p>
          <a:p>
            <a:r>
              <a:rPr altLang="en-US" sz="3600" dirty="0" smtClean="0">
                <a:latin typeface="+mj-ea"/>
                <a:ea typeface="+mj-ea"/>
              </a:rPr>
              <a:t>生產高產值產品，研發助聽器</a:t>
            </a:r>
            <a:endParaRPr lang="en-US" altLang="en-US" sz="3600" dirty="0" smtClean="0">
              <a:latin typeface="+mj-ea"/>
              <a:ea typeface="+mj-ea"/>
            </a:endParaRPr>
          </a:p>
          <a:p>
            <a:endParaRPr lang="en-US" altLang="en-US" sz="2800" dirty="0" smtClean="0">
              <a:latin typeface="+mj-ea"/>
              <a:ea typeface="+mj-ea"/>
            </a:endParaRP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zh-TW" altLang="en-US" dirty="0"/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79372" y="285728"/>
            <a:ext cx="4214842" cy="1643074"/>
          </a:xfrm>
        </p:spPr>
        <p:txBody>
          <a:bodyPr>
            <a:normAutofit fontScale="90000"/>
          </a:bodyPr>
          <a:lstStyle/>
          <a:p>
            <a:r>
              <a:rPr lang="en-US" altLang="zh-TW" sz="6600" dirty="0" smtClean="0">
                <a:latin typeface="Britannic Bold" pitchFamily="34" charset="0"/>
              </a:rPr>
              <a:t>Strategic </a:t>
            </a:r>
            <a:br>
              <a:rPr lang="en-US" altLang="zh-TW" sz="6600" dirty="0" smtClean="0">
                <a:latin typeface="Britannic Bold" pitchFamily="34" charset="0"/>
              </a:rPr>
            </a:br>
            <a:r>
              <a:rPr lang="en-US" altLang="zh-TW" sz="6600" dirty="0" smtClean="0">
                <a:latin typeface="Britannic Bold" pitchFamily="34" charset="0"/>
              </a:rPr>
              <a:t>Leadership</a:t>
            </a:r>
            <a:endParaRPr lang="zh-TW" altLang="en-US" dirty="0"/>
          </a:p>
        </p:txBody>
      </p:sp>
      <p:pic>
        <p:nvPicPr>
          <p:cNvPr id="8" name="圖片 7" descr="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5982" y="4643446"/>
            <a:ext cx="4238649" cy="1428758"/>
          </a:xfrm>
          <a:prstGeom prst="rect">
            <a:avLst/>
          </a:prstGeom>
        </p:spPr>
      </p:pic>
      <p:pic>
        <p:nvPicPr>
          <p:cNvPr id="9" name="圖片 8" descr="High_tech_-292x240_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2974" y="1857364"/>
            <a:ext cx="2781300" cy="2286000"/>
          </a:xfrm>
          <a:prstGeom prst="rect">
            <a:avLst/>
          </a:prstGeom>
        </p:spPr>
      </p:pic>
      <p:pic>
        <p:nvPicPr>
          <p:cNvPr id="10" name="圖片 9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6180" y="2857496"/>
            <a:ext cx="2466975" cy="1847850"/>
          </a:xfrm>
          <a:prstGeom prst="rect">
            <a:avLst/>
          </a:prstGeom>
        </p:spPr>
      </p:pic>
      <p:pic>
        <p:nvPicPr>
          <p:cNvPr id="11" name="圖片 10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94280" y="3857628"/>
            <a:ext cx="2143125" cy="2143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altLang="en-US" sz="6000" dirty="0" smtClean="0">
                <a:latin typeface="+mj-ea"/>
                <a:ea typeface="+mj-ea"/>
              </a:rPr>
              <a:t>危與機 </a:t>
            </a:r>
            <a:r>
              <a:rPr lang="en-US" altLang="en-US" sz="6000" dirty="0" smtClean="0">
                <a:latin typeface="+mj-ea"/>
                <a:ea typeface="+mj-ea"/>
              </a:rPr>
              <a:t>---</a:t>
            </a:r>
            <a:r>
              <a:rPr altLang="en-US" sz="6000" dirty="0" smtClean="0">
                <a:latin typeface="+mj-ea"/>
                <a:ea typeface="+mj-ea"/>
              </a:rPr>
              <a:t>風險管理</a:t>
            </a:r>
            <a:endParaRPr lang="zh-TW" altLang="en-US" sz="6000" dirty="0">
              <a:latin typeface="+mj-ea"/>
              <a:ea typeface="+mj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2248" y="1643050"/>
            <a:ext cx="11001452" cy="385765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altLang="en-US" sz="4600" b="1" dirty="0" smtClean="0">
                <a:latin typeface="+mj-ea"/>
                <a:ea typeface="+mj-ea"/>
              </a:rPr>
              <a:t> 內部監控，減少亂子</a:t>
            </a:r>
            <a:endParaRPr lang="en-US" altLang="en-US" sz="4600" b="1" dirty="0" smtClean="0"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altLang="en-US" sz="4600" b="1" dirty="0" smtClean="0">
                <a:latin typeface="+mj-ea"/>
                <a:ea typeface="+mj-ea"/>
              </a:rPr>
              <a:t> 因應市場變化，自我增值</a:t>
            </a:r>
            <a:endParaRPr lang="en-US" altLang="en-US" sz="4600" b="1" dirty="0" smtClean="0"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sz="4600" b="1" dirty="0" smtClean="0">
                <a:latin typeface="+mj-ea"/>
                <a:ea typeface="+mj-ea"/>
              </a:rPr>
              <a:t> </a:t>
            </a:r>
            <a:r>
              <a:rPr altLang="en-US" sz="4600" b="1" dirty="0" smtClean="0">
                <a:latin typeface="+mj-ea"/>
                <a:ea typeface="+mj-ea"/>
              </a:rPr>
              <a:t>轉型發展，再闖高峰</a:t>
            </a:r>
            <a:endParaRPr lang="en-US" altLang="en-US" sz="4600" b="1" dirty="0" smtClean="0">
              <a:latin typeface="+mj-ea"/>
              <a:ea typeface="+mj-ea"/>
            </a:endParaRPr>
          </a:p>
          <a:p>
            <a:pPr>
              <a:buFont typeface="Arial" pitchFamily="34" charset="0"/>
              <a:buChar char="•"/>
            </a:pPr>
            <a:r>
              <a:rPr altLang="en-US" sz="4600" b="1" dirty="0" smtClean="0">
                <a:latin typeface="+mj-ea"/>
                <a:ea typeface="+mj-ea"/>
              </a:rPr>
              <a:t> 因勢利導，化危為機</a:t>
            </a:r>
            <a:endParaRPr lang="zh-TW" altLang="en-US" dirty="0">
              <a:latin typeface="+mj-ea"/>
              <a:ea typeface="+mj-ea"/>
            </a:endParaRPr>
          </a:p>
        </p:txBody>
      </p:sp>
      <p:pic>
        <p:nvPicPr>
          <p:cNvPr id="8" name="內容版面配置區 7" descr="15258228512_4f8f4d07d6_o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80230" y="4000504"/>
            <a:ext cx="4251325" cy="239300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612" y="0"/>
            <a:ext cx="1752600" cy="1449885"/>
          </a:xfrm>
          <a:prstGeom prst="rect">
            <a:avLst/>
          </a:prstGeom>
          <a:noFill/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3686" y="1295400"/>
            <a:ext cx="10001320" cy="520543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1.</a:t>
            </a: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與時並進，為學校發展訂定穩定發展方略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   </a:t>
            </a:r>
            <a:r>
              <a:rPr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學校以育人為本，配合時代及社會的需求，因應學生</a:t>
            </a: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  成長需要，制訂可持續發展計劃，讓學校持續進步。</a:t>
            </a:r>
            <a:endParaRPr lang="en-US" altLang="zh-TW" sz="3200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2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.</a:t>
            </a: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堅持專業精神</a:t>
            </a:r>
            <a:endParaRPr lang="en-US" altLang="en-US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  </a:t>
            </a: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楊生鐘情實業，三十多年來面對過本港工業萎縮、國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   內開放致策的改變、國內工人荒等時勢下仍堅持工業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   生產。楊生頑強的信念帶領富士高衝出陰霾。學校的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   領導人亦要有專業判斷，帶領學校渡過難關。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en-US" altLang="zh-TW" sz="3200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AutoNum type="arabicPeriod" startAt="3"/>
            </a:pPr>
            <a:endParaRPr lang="zh-TW" altLang="en-US" sz="3200" dirty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79413" y="-15875"/>
            <a:ext cx="8686800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cpc.ITEDL43A\Desktop\1-140RG515262b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2" y="1143000"/>
            <a:ext cx="2974504" cy="4153423"/>
          </a:xfrm>
          <a:prstGeom prst="rect">
            <a:avLst/>
          </a:prstGeom>
          <a:solidFill>
            <a:srgbClr val="002060"/>
          </a:solidFill>
          <a:ln w="28575">
            <a:solidFill>
              <a:schemeClr val="bg2">
                <a:lumMod val="2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8913813" cy="10668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傑出的工業家－楊志雄先生</a:t>
            </a:r>
            <a:r>
              <a:rPr lang="en-US" altLang="zh-TW" sz="44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,</a:t>
            </a:r>
            <a:r>
              <a:rPr lang="zh-TW" altLang="en-US" sz="44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zh-TW" sz="44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MH</a:t>
            </a:r>
            <a:endParaRPr lang="zh-TW" sz="4400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915164"/>
              </p:ext>
            </p:extLst>
          </p:nvPr>
        </p:nvGraphicFramePr>
        <p:xfrm>
          <a:off x="4264025" y="1219200"/>
          <a:ext cx="7924800" cy="536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400"/>
                <a:gridCol w="4038600"/>
                <a:gridCol w="2209800"/>
              </a:tblGrid>
              <a:tr h="432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公司職位：</a:t>
                      </a:r>
                      <a:endParaRPr lang="zh-TW" sz="20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富士高實業控股</a:t>
                      </a:r>
                      <a:r>
                        <a:rPr lang="zh-TW" sz="20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有限公司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主席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社會服務履歷：</a:t>
                      </a:r>
                      <a:endParaRPr lang="zh-TW" sz="2000" b="1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香港中小企經貿促進會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名譽顧問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香港中華廠商聯合會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副會長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香港電子業商會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會長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廠商會工業及貿易</a:t>
                      </a:r>
                      <a:r>
                        <a:rPr lang="zh-TW" sz="2000" b="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委員會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主席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香港工業專業評審局榮譽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主席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職業訓練局電子業及電訊業訓練委員會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主席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香港創新科技及製造業聯合總會 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行業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電子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主席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勞工及福利局社區投資共享基金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社會資本摯友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黃大仙工商聯會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主席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仁愛堂總理及董事局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顧問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獅市會半島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會長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優才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楊殷有娣</a:t>
                      </a:r>
                      <a:r>
                        <a:rPr lang="en-US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)</a:t>
                      </a: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書院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名譽校董及捐助人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仁濟醫院兩所中學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校董</a:t>
                      </a:r>
                      <a:endParaRPr lang="zh-TW" sz="20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72" y="4509120"/>
            <a:ext cx="3718680" cy="207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612" y="0"/>
            <a:ext cx="1752600" cy="1449885"/>
          </a:xfrm>
          <a:prstGeom prst="rect">
            <a:avLst/>
          </a:prstGeom>
          <a:noFill/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93686" y="1295400"/>
            <a:ext cx="10001320" cy="5205434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居安思危，化危為機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   </a:t>
            </a:r>
            <a:r>
              <a:rPr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學校的環境相對穩定，惟危機處理不能避免，做好預</a:t>
            </a: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  防惜施，防微杜漸。</a:t>
            </a:r>
            <a:endParaRPr lang="en-US" altLang="en-U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4.</a:t>
            </a: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帶領同事轉危為機</a:t>
            </a:r>
            <a:endParaRPr lang="en-US" altLang="en-US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  </a:t>
            </a: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學校班一旦面對危機，在處理好當前事務之後，正好 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altLang="en-US" sz="3200" b="1" dirty="0" smtClean="0">
                <a:latin typeface="+mj-ea"/>
                <a:ea typeface="+mj-ea"/>
                <a:cs typeface="Times New Roman" pitchFamily="18" charset="0"/>
              </a:rPr>
              <a:t>   啟動新一輪改革，以利學校發展。</a:t>
            </a:r>
            <a:endParaRPr lang="en-US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en-US" altLang="zh-TW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AutoNum type="arabicPeriod" startAt="3"/>
            </a:pPr>
            <a:endParaRPr lang="zh-TW" alt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79413" y="-15875"/>
            <a:ext cx="8686800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5063" y="342900"/>
            <a:ext cx="10486149" cy="990600"/>
          </a:xfrm>
        </p:spPr>
        <p:txBody>
          <a:bodyPr>
            <a:normAutofit fontScale="90000"/>
          </a:bodyPr>
          <a:lstStyle/>
          <a:p>
            <a:r>
              <a:rPr lang="zh-TW" altLang="en-US" u="sng" dirty="0" smtClean="0">
                <a:solidFill>
                  <a:srgbClr val="0070C0"/>
                </a:solidFill>
                <a:latin typeface="+mj-ea"/>
                <a:ea typeface="+mj-ea"/>
              </a:rPr>
              <a:t>社區領導 </a:t>
            </a:r>
            <a:r>
              <a:rPr lang="en-US" altLang="zh-TW" u="sng" dirty="0" smtClean="0">
                <a:solidFill>
                  <a:srgbClr val="0070C0"/>
                </a:solidFill>
                <a:latin typeface="+mj-ea"/>
                <a:ea typeface="+mj-ea"/>
              </a:rPr>
              <a:t>Community Leadership</a:t>
            </a:r>
            <a:r>
              <a:rPr lang="zh-TW" altLang="en-US" u="sng" dirty="0" smtClean="0">
                <a:solidFill>
                  <a:srgbClr val="0070C0"/>
                </a:solidFill>
                <a:latin typeface="+mj-ea"/>
                <a:ea typeface="+mj-ea"/>
              </a:rPr>
              <a:t> </a:t>
            </a:r>
            <a:endParaRPr lang="zh-TW" altLang="en-US" u="sng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8012" y="1460938"/>
            <a:ext cx="6553200" cy="5168462"/>
          </a:xfrm>
        </p:spPr>
        <p:txBody>
          <a:bodyPr>
            <a:normAutofit/>
          </a:bodyPr>
          <a:lstStyle/>
          <a:p>
            <a:pPr algn="just"/>
            <a:r>
              <a:rPr lang="zh-TW" altLang="en-US" sz="2800" dirty="0" smtClean="0">
                <a:latin typeface="+mj-ea"/>
                <a:ea typeface="+mj-ea"/>
              </a:rPr>
              <a:t>企業作為社區的一份子，與社區的經濟、文化、治安環境等有著密切的互動關係。企業需與社區建立良好互信的網絡，包括定期舉辦及參加社區活動、積極支持社區的各項建設，以及為社區的全面發展貢獻企業的專長及力量。除作為履行企業的社會責任之外，</a:t>
            </a:r>
            <a:r>
              <a:rPr lang="zh-TW" altLang="en-US" sz="28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企業在社區參與的過程中，與社區產生協同效應，亦有效令個人、企業以及社會共同增值。他會繼續發揮商界的影響力，為建設香港的社會資本而努力。</a:t>
            </a:r>
            <a:endParaRPr lang="zh-TW" altLang="en-US" sz="2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9412" y="5943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格言</a:t>
            </a:r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：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取之社會，回饋社會，履行社會責任</a:t>
            </a:r>
            <a:endParaRPr lang="zh-TW" altLang="en-US" sz="2800" dirty="0">
              <a:latin typeface="華康中特圓體" pitchFamily="49" charset="-120"/>
              <a:ea typeface="華康中特圓體" pitchFamily="49" charset="-120"/>
            </a:endParaRPr>
          </a:p>
        </p:txBody>
      </p:sp>
      <p:sp>
        <p:nvSpPr>
          <p:cNvPr id="14338" name="AutoShape 2" descr="富士高實業控股有限公司楊志雄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4340" name="AutoShape 4" descr="富士高實業控股有限公司楊志雄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Picture 1" descr="C:\Users\lcpc.ITEDL43A\Desktop\images (1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6012" y="1447800"/>
            <a:ext cx="4494213" cy="47469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545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9756" y="228600"/>
            <a:ext cx="11737304" cy="762000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>
                <a:solidFill>
                  <a:srgbClr val="0070C0"/>
                </a:solidFill>
                <a:latin typeface="+mj-ea"/>
                <a:ea typeface="+mj-ea"/>
              </a:rPr>
              <a:t/>
            </a:r>
            <a:br>
              <a:rPr lang="zh-TW" altLang="zh-TW" dirty="0" smtClean="0">
                <a:solidFill>
                  <a:srgbClr val="0070C0"/>
                </a:solidFill>
                <a:latin typeface="+mj-ea"/>
                <a:ea typeface="+mj-ea"/>
              </a:rPr>
            </a:br>
            <a:r>
              <a:rPr lang="zh-TW" altLang="zh-TW" sz="4900" dirty="0" smtClean="0">
                <a:solidFill>
                  <a:srgbClr val="0070C0"/>
                </a:solidFill>
                <a:latin typeface="+mj-ea"/>
                <a:ea typeface="+mj-ea"/>
              </a:rPr>
              <a:t>樂於捐助社群</a:t>
            </a:r>
            <a:r>
              <a:rPr lang="zh-TW" altLang="en-US" sz="4900" dirty="0" smtClean="0">
                <a:solidFill>
                  <a:srgbClr val="0070C0"/>
                </a:solidFill>
                <a:latin typeface="+mj-ea"/>
                <a:ea typeface="+mj-ea"/>
              </a:rPr>
              <a:t>及地區活動    關心教育  培育學莘</a:t>
            </a:r>
            <a:endParaRPr lang="zh-TW" altLang="en-US" sz="49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1811" y="1066800"/>
            <a:ext cx="10820401" cy="2514600"/>
          </a:xfrm>
        </p:spPr>
        <p:txBody>
          <a:bodyPr>
            <a:norm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+mj-ea"/>
                <a:ea typeface="+mj-ea"/>
              </a:rPr>
              <a:t>機構提供金錢或物資上的捐助</a:t>
            </a:r>
            <a:r>
              <a:rPr lang="zh-TW" altLang="en-US" sz="2800" dirty="0" smtClean="0">
                <a:latin typeface="+mj-ea"/>
                <a:ea typeface="+mj-ea"/>
              </a:rPr>
              <a:t>，包括青年人、業界及老人</a:t>
            </a:r>
            <a:r>
              <a:rPr lang="zh-TW" altLang="zh-TW" sz="2800" dirty="0" smtClean="0">
                <a:latin typeface="+mj-ea"/>
                <a:ea typeface="+mj-ea"/>
              </a:rPr>
              <a:t>。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zh-TW" altLang="zh-TW" sz="2800" dirty="0" smtClean="0">
                <a:latin typeface="+mj-ea"/>
                <a:ea typeface="+mj-ea"/>
              </a:rPr>
              <a:t>鼓勵員工</a:t>
            </a:r>
            <a:r>
              <a:rPr lang="zh-TW" altLang="en-US" sz="2800" dirty="0" smtClean="0">
                <a:latin typeface="+mj-ea"/>
                <a:ea typeface="+mj-ea"/>
              </a:rPr>
              <a:t>、</a:t>
            </a:r>
            <a:r>
              <a:rPr lang="zh-TW" altLang="zh-TW" sz="2800" dirty="0" smtClean="0">
                <a:latin typeface="+mj-ea"/>
                <a:ea typeface="+mj-ea"/>
              </a:rPr>
              <a:t>顧客</a:t>
            </a:r>
            <a:r>
              <a:rPr lang="zh-TW" altLang="en-US" sz="2800" dirty="0" smtClean="0">
                <a:latin typeface="+mj-ea"/>
                <a:ea typeface="+mj-ea"/>
              </a:rPr>
              <a:t>、</a:t>
            </a:r>
            <a:r>
              <a:rPr lang="zh-TW" altLang="zh-TW" sz="2800" dirty="0" smtClean="0">
                <a:latin typeface="+mj-ea"/>
                <a:ea typeface="+mj-ea"/>
              </a:rPr>
              <a:t>合作夥伴捐款，以增加捐助的金額。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zh-TW" altLang="en-US" sz="2800" dirty="0" smtClean="0">
                <a:latin typeface="+mj-ea"/>
                <a:ea typeface="+mj-ea"/>
              </a:rPr>
              <a:t>成立助獎學金 、同心同「得」關愛計劃。</a:t>
            </a:r>
            <a:endParaRPr lang="en-US" altLang="zh-TW" sz="2800" dirty="0" smtClean="0">
              <a:latin typeface="+mj-ea"/>
              <a:ea typeface="+mj-ea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zh-TW" altLang="en-US" sz="2800" dirty="0" smtClean="0">
                <a:latin typeface="+mj-ea"/>
                <a:ea typeface="+mj-ea"/>
              </a:rPr>
              <a:t>成立文志慈善基金提供情燿照相館服務，為每一個家庭拍攝。</a:t>
            </a:r>
            <a:endParaRPr lang="zh-TW" altLang="zh-TW" sz="2800" dirty="0" smtClean="0">
              <a:latin typeface="+mj-ea"/>
              <a:ea typeface="+mj-ea"/>
            </a:endParaRPr>
          </a:p>
          <a:p>
            <a:endParaRPr lang="zh-TW" altLang="en-US" dirty="0"/>
          </a:p>
        </p:txBody>
      </p:sp>
      <p:pic>
        <p:nvPicPr>
          <p:cNvPr id="47108" name="Picture 4" descr="http://www.hkwtsica.com.hk/image/activities/2011/12/ED-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013" y="3200398"/>
            <a:ext cx="3810000" cy="3657601"/>
          </a:xfrm>
          <a:prstGeom prst="rect">
            <a:avLst/>
          </a:prstGeom>
          <a:noFill/>
        </p:spPr>
      </p:pic>
      <p:pic>
        <p:nvPicPr>
          <p:cNvPr id="19458" name="Picture 2" descr="https://scontent-hkg3-1.xx.fbcdn.net/v/t1.0-9/1929362_1660178387578502_8319768282857557255_n.jpg?oh=7e22cabd4915a0b3d602c7af6612f6a5&amp;oe=57A2B7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412" y="3200398"/>
            <a:ext cx="3962400" cy="3657601"/>
          </a:xfrm>
          <a:prstGeom prst="rect">
            <a:avLst/>
          </a:prstGeom>
          <a:noFill/>
        </p:spPr>
      </p:pic>
      <p:pic>
        <p:nvPicPr>
          <p:cNvPr id="7" name="Picture 2" descr="http://www.hkwtsica.com.hk/image/activities/2011/09/20110909/SC-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82643" y="3212976"/>
            <a:ext cx="4006181" cy="36450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5" name="Picture 9" descr="C:\Users\lcpc.ITEDL43A\AppData\Local\Microsoft\Windows\Temporary Internet Files\Content.IE5\WH8KEIQC\efficienza_energetica_energie_rinnovabili-300x300-300x3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704013" cy="7467600"/>
          </a:xfrm>
          <a:prstGeom prst="rect">
            <a:avLst/>
          </a:prstGeom>
          <a:noFill/>
        </p:spPr>
      </p:pic>
      <p:pic>
        <p:nvPicPr>
          <p:cNvPr id="4" name="Picture 13" descr="C:\Users\lcpc.ITEDL43A\AppData\Local\Microsoft\Windows\Temporary Internet Files\Content.IE5\ANPH87S4\628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2" y="3048000"/>
            <a:ext cx="3886200" cy="38100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4212" y="152400"/>
            <a:ext cx="8915401" cy="1066800"/>
          </a:xfrm>
        </p:spPr>
        <p:txBody>
          <a:bodyPr>
            <a:noAutofit/>
          </a:bodyPr>
          <a:lstStyle/>
          <a:p>
            <a:r>
              <a:rPr lang="zh-TW" altLang="zh-TW" sz="4900" dirty="0">
                <a:solidFill>
                  <a:srgbClr val="0070C0"/>
                </a:solidFill>
                <a:latin typeface="+mj-ea"/>
                <a:ea typeface="+mj-ea"/>
              </a:rPr>
              <a:t>關懷</a:t>
            </a:r>
            <a:r>
              <a:rPr lang="zh-TW" altLang="zh-TW" sz="4900" dirty="0" smtClean="0">
                <a:solidFill>
                  <a:srgbClr val="0070C0"/>
                </a:solidFill>
                <a:latin typeface="+mj-ea"/>
                <a:ea typeface="+mj-ea"/>
              </a:rPr>
              <a:t>環境</a:t>
            </a:r>
            <a:r>
              <a:rPr lang="zh-TW" altLang="en-US" sz="4900" dirty="0" smtClean="0">
                <a:solidFill>
                  <a:srgbClr val="0070C0"/>
                </a:solidFill>
                <a:latin typeface="+mj-ea"/>
                <a:ea typeface="+mj-ea"/>
              </a:rPr>
              <a:t>  創建綠色工業</a:t>
            </a:r>
            <a:endParaRPr lang="zh-TW" altLang="en-US" sz="4900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8012" y="1371600"/>
            <a:ext cx="11125200" cy="4876800"/>
          </a:xfrm>
        </p:spPr>
        <p:txBody>
          <a:bodyPr/>
          <a:lstStyle/>
          <a:p>
            <a:pPr lvl="0" algn="just"/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在日常運作中，建立機制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措施，或策劃計劃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活動來推動環保。</a:t>
            </a:r>
          </a:p>
          <a:p>
            <a:pPr lvl="0" algn="just"/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建立減碳措施，計算及減低碳排放量。</a:t>
            </a:r>
          </a:p>
          <a:p>
            <a:pPr lvl="0" algn="just"/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企業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獲頒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ISO14001/ISO50001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認證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 / 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香港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Q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嘜環保管理計劃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 / 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取得「香港環保卓越計劃」中的環保標誌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減碳證書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環保創意卓越獎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界別卓越獎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 / 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取得世界自然基金會之低碳製造計劃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/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</a:rPr>
              <a:t>低碳辦公室計劃之認可。</a:t>
            </a:r>
          </a:p>
          <a:p>
            <a:pPr algn="just"/>
            <a:endParaRPr lang="zh-TW" altLang="en-US" dirty="0"/>
          </a:p>
        </p:txBody>
      </p:sp>
      <p:pic>
        <p:nvPicPr>
          <p:cNvPr id="9222" name="Picture 6" descr="C:\Users\lcpc.ITEDL43A\AppData\Local\Microsoft\Windows\Temporary Internet Files\Content.IE5\B1UA2N8G\logo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57800"/>
            <a:ext cx="6757987" cy="1874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92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99612" y="0"/>
            <a:ext cx="1752600" cy="1449885"/>
          </a:xfrm>
          <a:prstGeom prst="rect">
            <a:avLst/>
          </a:prstGeom>
          <a:noFill/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5612" y="1066800"/>
            <a:ext cx="11277600" cy="5562600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1. 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改變原來學校行政運作的方式</a:t>
            </a:r>
            <a:r>
              <a:rPr lang="zh-TW" altLang="en-US" sz="3200" dirty="0">
                <a:latin typeface="+mj-ea"/>
                <a:ea typeface="+mj-ea"/>
                <a:cs typeface="Times New Roman" pitchFamily="18" charset="0"/>
              </a:rPr>
              <a:t>：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lang="zh-TW" altLang="en-US" sz="320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將原本學校自行規劃、執行的活動（原本家長與社區居民只是參與而已），改變成為家庭、社區與學校一起辦理。</a:t>
            </a:r>
            <a:endParaRPr lang="en-US" altLang="zh-TW" sz="3200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2</a:t>
            </a: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. 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增加與家長及社區居民合作</a:t>
            </a:r>
            <a:r>
              <a:rPr lang="zh-TW" altLang="en-US" sz="3200" dirty="0" smtClean="0">
                <a:latin typeface="+mj-ea"/>
                <a:ea typeface="+mj-ea"/>
                <a:cs typeface="Times New Roman" pitchFamily="18" charset="0"/>
              </a:rPr>
              <a:t>。</a:t>
            </a:r>
            <a:endParaRPr lang="en-US" altLang="zh-TW" sz="3200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AutoNum type="arabicPeriod" startAt="3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主動爭取參與規劃</a:t>
            </a:r>
            <a:r>
              <a:rPr lang="zh-TW" altLang="en-US" sz="3200" dirty="0">
                <a:latin typeface="+mj-ea"/>
                <a:ea typeface="+mj-ea"/>
                <a:cs typeface="Times New Roman" pitchFamily="18" charset="0"/>
              </a:rPr>
              <a:t>：</a:t>
            </a:r>
            <a:r>
              <a:rPr lang="zh-TW" altLang="en-US" sz="32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執行原本只是參與的社區活動</a:t>
            </a:r>
            <a:endParaRPr lang="en-US" altLang="zh-TW" sz="3200" b="1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endParaRPr lang="zh-TW" altLang="en-US" sz="3200" b="1" dirty="0" smtClean="0"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AutoNum type="arabicPeriod" startAt="4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  <a:cs typeface="Times New Roman" pitchFamily="18" charset="0"/>
              </a:rPr>
              <a:t> 與社區團體或個人訂定契約</a:t>
            </a:r>
            <a:r>
              <a:rPr lang="zh-TW" altLang="en-US" sz="3200" dirty="0">
                <a:latin typeface="+mj-ea"/>
                <a:ea typeface="+mj-ea"/>
                <a:cs typeface="Times New Roman" pitchFamily="18" charset="0"/>
              </a:rPr>
              <a:t>：</a:t>
            </a:r>
            <a:r>
              <a:rPr lang="zh-TW" altLang="en-US" sz="32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未來在新興的活動或業務上合</a:t>
            </a:r>
            <a:endParaRPr lang="en-US" altLang="zh-TW" sz="3200" b="1" dirty="0" smtClean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  <a:p>
            <a:pPr marL="0" indent="44450">
              <a:spcBef>
                <a:spcPts val="1000"/>
              </a:spcBef>
              <a:buNone/>
            </a:pPr>
            <a:r>
              <a:rPr lang="en-US" altLang="zh-TW" sz="32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     </a:t>
            </a:r>
            <a:r>
              <a:rPr lang="zh-TW" altLang="en-US" sz="3200" b="1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作辦理</a:t>
            </a:r>
            <a:r>
              <a:rPr lang="zh-TW" altLang="en-US" sz="3200" dirty="0" smtClean="0">
                <a:solidFill>
                  <a:schemeClr val="tx2"/>
                </a:solidFill>
                <a:latin typeface="+mj-ea"/>
                <a:ea typeface="+mj-ea"/>
                <a:cs typeface="Times New Roman" pitchFamily="18" charset="0"/>
              </a:rPr>
              <a:t>。</a:t>
            </a:r>
            <a:endParaRPr lang="zh-TW" altLang="en-US" sz="3200" dirty="0">
              <a:solidFill>
                <a:schemeClr val="tx2"/>
              </a:solidFill>
              <a:latin typeface="+mj-ea"/>
              <a:ea typeface="+mj-ea"/>
              <a:cs typeface="Times New Roman" pitchFamily="18" charset="0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79413" y="-15875"/>
            <a:ext cx="8686800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6780" y="0"/>
            <a:ext cx="1872208" cy="1746111"/>
          </a:xfrm>
          <a:prstGeom prst="rect">
            <a:avLst/>
          </a:prstGeom>
          <a:noFill/>
        </p:spPr>
      </p:pic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7788" y="1340768"/>
            <a:ext cx="11353800" cy="4436368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spcBef>
                <a:spcPts val="2000"/>
              </a:spcBef>
            </a:pPr>
            <a:r>
              <a:rPr lang="en-US" altLang="zh-TW" sz="3500" dirty="0" smtClean="0">
                <a:latin typeface="+mj-ea"/>
                <a:ea typeface="+mj-ea"/>
              </a:rPr>
              <a:t>5.  </a:t>
            </a: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提供社區教育</a:t>
            </a:r>
            <a:r>
              <a:rPr lang="zh-TW" altLang="en-US" sz="3500" dirty="0" smtClean="0">
                <a:latin typeface="+mj-ea"/>
                <a:ea typeface="+mj-ea"/>
              </a:rPr>
              <a:t>：</a:t>
            </a:r>
            <a:r>
              <a:rPr lang="zh-TW" altLang="en-US" sz="3500" dirty="0" smtClean="0">
                <a:solidFill>
                  <a:schemeClr val="tx1"/>
                </a:solidFill>
                <a:latin typeface="+mj-ea"/>
                <a:ea typeface="+mj-ea"/>
              </a:rPr>
              <a:t>社區親職教育。</a:t>
            </a:r>
            <a:endParaRPr lang="en-US" altLang="zh-TW" sz="35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>
              <a:spcBef>
                <a:spcPts val="1000"/>
              </a:spcBef>
            </a:pPr>
            <a:endParaRPr lang="en-US" altLang="zh-TW" sz="3500" b="1" dirty="0" smtClean="0">
              <a:latin typeface="+mj-ea"/>
              <a:ea typeface="+mj-ea"/>
            </a:endParaRPr>
          </a:p>
          <a:p>
            <a:pPr marL="742950" indent="-742950">
              <a:spcBef>
                <a:spcPts val="1000"/>
              </a:spcBef>
              <a:buAutoNum type="arabicPeriod" startAt="6"/>
            </a:pP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教職員參與社區服務</a:t>
            </a:r>
            <a:r>
              <a:rPr lang="zh-TW" altLang="en-US" sz="3500" dirty="0" smtClean="0">
                <a:latin typeface="+mj-ea"/>
                <a:ea typeface="+mj-ea"/>
              </a:rPr>
              <a:t>：</a:t>
            </a:r>
            <a:r>
              <a:rPr lang="zh-TW" altLang="en-US" sz="3500" dirty="0" smtClean="0">
                <a:solidFill>
                  <a:schemeClr val="tx1"/>
                </a:solidFill>
                <a:latin typeface="+mj-ea"/>
                <a:ea typeface="+mj-ea"/>
              </a:rPr>
              <a:t>以團體或個人名義協助</a:t>
            </a:r>
            <a:endParaRPr lang="en-US" altLang="zh-TW" sz="35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742950" indent="-742950">
              <a:spcBef>
                <a:spcPts val="1000"/>
              </a:spcBef>
            </a:pPr>
            <a:r>
              <a:rPr lang="en-US" altLang="zh-TW" sz="3500" dirty="0" smtClean="0">
                <a:latin typeface="+mj-ea"/>
                <a:ea typeface="+mj-ea"/>
              </a:rPr>
              <a:t>       </a:t>
            </a:r>
            <a:r>
              <a:rPr lang="zh-TW" altLang="en-US" sz="3500" dirty="0" smtClean="0">
                <a:solidFill>
                  <a:schemeClr val="tx1"/>
                </a:solidFill>
                <a:latin typeface="+mj-ea"/>
                <a:ea typeface="+mj-ea"/>
              </a:rPr>
              <a:t>社區辦理活動</a:t>
            </a:r>
            <a:r>
              <a:rPr lang="zh-TW" altLang="en-US" sz="3500" dirty="0" smtClean="0">
                <a:latin typeface="+mj-ea"/>
                <a:ea typeface="+mj-ea"/>
              </a:rPr>
              <a:t>。</a:t>
            </a:r>
            <a:endParaRPr lang="en-US" altLang="zh-TW" sz="3500" dirty="0" smtClean="0">
              <a:latin typeface="+mj-ea"/>
              <a:ea typeface="+mj-ea"/>
            </a:endParaRPr>
          </a:p>
          <a:p>
            <a:pPr marL="742950" indent="-742950">
              <a:spcBef>
                <a:spcPts val="1000"/>
              </a:spcBef>
            </a:pPr>
            <a:endParaRPr lang="zh-TW" altLang="en-US" sz="3500" dirty="0" smtClean="0">
              <a:latin typeface="+mj-ea"/>
              <a:ea typeface="+mj-ea"/>
            </a:endParaRPr>
          </a:p>
          <a:p>
            <a:pPr>
              <a:spcBef>
                <a:spcPts val="1000"/>
              </a:spcBef>
            </a:pPr>
            <a:r>
              <a:rPr lang="en-US" altLang="zh-TW" sz="3500" b="1" dirty="0" smtClean="0">
                <a:latin typeface="+mj-ea"/>
                <a:ea typeface="+mj-ea"/>
              </a:rPr>
              <a:t>7.    </a:t>
            </a: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學生參與社區服務</a:t>
            </a:r>
            <a:r>
              <a:rPr lang="zh-TW" altLang="en-US" sz="3500" dirty="0" smtClean="0">
                <a:latin typeface="+mj-ea"/>
                <a:ea typeface="+mj-ea"/>
              </a:rPr>
              <a:t>：</a:t>
            </a:r>
            <a:r>
              <a:rPr lang="zh-TW" altLang="en-US" sz="3500" dirty="0" smtClean="0">
                <a:solidFill>
                  <a:schemeClr val="tx1"/>
                </a:solidFill>
                <a:latin typeface="+mj-ea"/>
                <a:ea typeface="+mj-ea"/>
              </a:rPr>
              <a:t>認識社區、訪問安養院等機構。</a:t>
            </a:r>
          </a:p>
          <a:p>
            <a:pPr>
              <a:spcBef>
                <a:spcPts val="1000"/>
              </a:spcBef>
            </a:pPr>
            <a:endParaRPr lang="en-US" altLang="zh-TW" sz="3500" b="1" dirty="0" smtClean="0">
              <a:latin typeface="+mj-ea"/>
              <a:ea typeface="+mj-ea"/>
            </a:endParaRPr>
          </a:p>
          <a:p>
            <a:pPr>
              <a:spcBef>
                <a:spcPts val="1000"/>
              </a:spcBef>
            </a:pPr>
            <a:r>
              <a:rPr lang="en-US" altLang="zh-TW" sz="3500" b="1" dirty="0" smtClean="0">
                <a:latin typeface="+mj-ea"/>
                <a:ea typeface="+mj-ea"/>
              </a:rPr>
              <a:t>8</a:t>
            </a:r>
            <a:r>
              <a:rPr lang="en-US" altLang="zh-TW" sz="35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.</a:t>
            </a:r>
            <a:r>
              <a:rPr lang="zh-TW" altLang="en-US" sz="35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    發展社區服務學習</a:t>
            </a:r>
            <a:endParaRPr lang="zh-TW" altLang="en-US" sz="3500" dirty="0" smtClean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  <a:p>
            <a:endParaRPr lang="zh-TW" altLang="en-US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77788" y="332656"/>
            <a:ext cx="8686801" cy="750912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Users\lcpc.ITEDL43A\AppData\Local\Microsoft\Windows\Temporary Internet Files\Content.IE5\B1UA2N8G\thankyou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248"/>
            <a:ext cx="12188825" cy="177281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1764" y="188640"/>
            <a:ext cx="4857784" cy="671530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+mj-ea"/>
                <a:ea typeface="+mj-ea"/>
              </a:rPr>
              <a:t>18/3  </a:t>
            </a:r>
            <a:r>
              <a:rPr altLang="en-US" dirty="0" smtClean="0">
                <a:latin typeface="+mj-ea"/>
                <a:ea typeface="+mj-ea"/>
              </a:rPr>
              <a:t>參訪本地總部</a:t>
            </a:r>
            <a:endParaRPr lang="zh-TW" altLang="en-US" dirty="0">
              <a:latin typeface="+mj-ea"/>
              <a:ea typeface="+mj-ea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05780" y="836712"/>
          <a:ext cx="4286280" cy="231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489"/>
                <a:gridCol w="3367791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TW" altLang="en-US" sz="2400" b="1" dirty="0" smtClean="0"/>
                        <a:t>走訪富士高沙田辦事處</a:t>
                      </a:r>
                      <a:endParaRPr lang="zh-TW" alt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0900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公司簡介</a:t>
                      </a:r>
                      <a:endParaRPr lang="zh-TW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1030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1" dirty="0" smtClean="0"/>
                        <a:t>行政總裁楊志雄縷述公司發展</a:t>
                      </a:r>
                      <a:endParaRPr lang="zh-TW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1300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與楊生、周生午膳</a:t>
                      </a:r>
                      <a:endParaRPr lang="zh-TW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1400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與</a:t>
                      </a:r>
                      <a:r>
                        <a:rPr lang="en-US" altLang="zh-TW" b="1" dirty="0" smtClean="0"/>
                        <a:t>CEO</a:t>
                      </a:r>
                      <a:r>
                        <a:rPr lang="zh-TW" altLang="en-US" b="1" dirty="0" smtClean="0"/>
                        <a:t>對談</a:t>
                      </a:r>
                      <a:endParaRPr lang="zh-TW" alt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1" dirty="0" smtClean="0"/>
                        <a:t>1730</a:t>
                      </a:r>
                      <a:endParaRPr lang="zh-TW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b="1" dirty="0" smtClean="0"/>
                        <a:t>告別沙田</a:t>
                      </a:r>
                      <a:endParaRPr lang="zh-TW" altLang="en-US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圖片 7" descr="12948466_10207246594260505_122250587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6700" y="332656"/>
            <a:ext cx="2753893" cy="2180165"/>
          </a:xfrm>
          <a:prstGeom prst="rect">
            <a:avLst/>
          </a:prstGeom>
        </p:spPr>
      </p:pic>
      <p:pic>
        <p:nvPicPr>
          <p:cNvPr id="9" name="圖片 8" descr="12953058_10207246594300506_202498889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8308" y="404664"/>
            <a:ext cx="2884314" cy="2135160"/>
          </a:xfrm>
          <a:prstGeom prst="rect">
            <a:avLst/>
          </a:prstGeom>
        </p:spPr>
      </p:pic>
      <p:pic>
        <p:nvPicPr>
          <p:cNvPr id="11" name="圖片 10" descr="12970537_10207246593260480_839056576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8508" y="1772816"/>
            <a:ext cx="2978166" cy="2233625"/>
          </a:xfrm>
          <a:prstGeom prst="rect">
            <a:avLst/>
          </a:prstGeom>
        </p:spPr>
      </p:pic>
      <p:sp>
        <p:nvSpPr>
          <p:cNvPr id="14" name="標題 1"/>
          <p:cNvSpPr txBox="1">
            <a:spLocks/>
          </p:cNvSpPr>
          <p:nvPr/>
        </p:nvSpPr>
        <p:spPr>
          <a:xfrm>
            <a:off x="261764" y="3212976"/>
            <a:ext cx="4643470" cy="571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6/4 </a:t>
            </a: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ea"/>
                <a:ea typeface="+mj-ea"/>
                <a:cs typeface="+mj-cs"/>
              </a:rPr>
              <a:t>參觀境外生產基地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ea"/>
              <a:ea typeface="+mj-ea"/>
              <a:cs typeface="+mj-cs"/>
            </a:endParaRPr>
          </a:p>
        </p:txBody>
      </p:sp>
      <p:graphicFrame>
        <p:nvGraphicFramePr>
          <p:cNvPr id="16" name="內容版面配置區 3"/>
          <p:cNvGraphicFramePr>
            <a:graphicFrameLocks/>
          </p:cNvGraphicFramePr>
          <p:nvPr/>
        </p:nvGraphicFramePr>
        <p:xfrm>
          <a:off x="837828" y="3933056"/>
          <a:ext cx="4214842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280"/>
                <a:gridCol w="3253562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zh-TW" altLang="en-US" sz="2000" dirty="0" smtClean="0"/>
                        <a:t>參訪虎門廠房</a:t>
                      </a:r>
                      <a:endParaRPr lang="zh-TW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/>
                        <a:t>0730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沙田專車出發</a:t>
                      </a:r>
                      <a:endParaRPr lang="zh-TW" alt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/>
                        <a:t>0900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抵達虎門廠房</a:t>
                      </a:r>
                      <a:endParaRPr lang="en-US" altLang="zh-TW" sz="2000" b="1" dirty="0" smtClean="0"/>
                    </a:p>
                    <a:p>
                      <a:r>
                        <a:rPr lang="zh-TW" altLang="en-US" sz="2000" b="1" dirty="0" smtClean="0"/>
                        <a:t>與集團主要領導人面談</a:t>
                      </a:r>
                      <a:endParaRPr lang="zh-TW" alt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/>
                        <a:t>1130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參訪富士高各個部門</a:t>
                      </a:r>
                      <a:endParaRPr lang="zh-TW" alt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/>
                        <a:t>1300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午膳</a:t>
                      </a:r>
                      <a:endParaRPr lang="zh-TW" alt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2000" b="1" dirty="0" smtClean="0"/>
                        <a:t>1800</a:t>
                      </a:r>
                      <a:endParaRPr lang="zh-TW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000" b="1" dirty="0" smtClean="0"/>
                        <a:t>參訪富彩、富饒等子公司</a:t>
                      </a:r>
                      <a:endParaRPr lang="zh-TW" alt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" name="圖片 16" descr="12970698_10207246592940472_699602594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0276" y="3573016"/>
            <a:ext cx="3181462" cy="1634918"/>
          </a:xfrm>
          <a:prstGeom prst="rect">
            <a:avLst/>
          </a:prstGeom>
        </p:spPr>
      </p:pic>
      <p:pic>
        <p:nvPicPr>
          <p:cNvPr id="18" name="圖片 17" descr="下載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16991" y="5072074"/>
            <a:ext cx="3071834" cy="2239879"/>
          </a:xfrm>
          <a:prstGeom prst="rect">
            <a:avLst/>
          </a:prstGeom>
        </p:spPr>
      </p:pic>
      <p:pic>
        <p:nvPicPr>
          <p:cNvPr id="19" name="圖片 18" descr="13282058_10207581826961113_1445058840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0833" y="3212976"/>
            <a:ext cx="2477992" cy="2071678"/>
          </a:xfrm>
          <a:prstGeom prst="rect">
            <a:avLst/>
          </a:prstGeom>
        </p:spPr>
      </p:pic>
      <p:pic>
        <p:nvPicPr>
          <p:cNvPr id="20" name="圖片 19" descr="13318670_10207581827001114_1691087232_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78588" y="4500546"/>
            <a:ext cx="1788442" cy="2357454"/>
          </a:xfrm>
          <a:prstGeom prst="rect">
            <a:avLst/>
          </a:prstGeom>
        </p:spPr>
      </p:pic>
      <p:pic>
        <p:nvPicPr>
          <p:cNvPr id="21" name="圖片 20" descr="13288961_10207581827041115_423540614_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5734372" y="5517232"/>
            <a:ext cx="2071678" cy="1165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589500"/>
              </p:ext>
            </p:extLst>
          </p:nvPr>
        </p:nvGraphicFramePr>
        <p:xfrm>
          <a:off x="379411" y="1600200"/>
          <a:ext cx="11603811" cy="510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6034"/>
                <a:gridCol w="4494458"/>
                <a:gridCol w="5693319"/>
              </a:tblGrid>
              <a:tr h="9496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+mn-ea"/>
                          <a:ea typeface="+mn-ea"/>
                          <a:cs typeface="華康香港標準宋體" pitchFamily="49" charset="-120"/>
                        </a:rPr>
                        <a:t>項目</a:t>
                      </a:r>
                      <a:endParaRPr lang="zh-HK" altLang="en-US" sz="3200" b="1" dirty="0"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</a:txBody>
                  <a:tcPr marL="121888" marR="121888" anchor="ctr"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D4DE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華康香港標準宋體" pitchFamily="49" charset="-120"/>
                        </a:rPr>
                        <a:t>願景</a:t>
                      </a:r>
                      <a:endParaRPr lang="zh-HK" altLang="en-US" sz="3200" b="1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</a:txBody>
                  <a:tcPr marL="121888" marR="121888" anchor="ctr"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D4DE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 smtClean="0">
                          <a:latin typeface="+mn-ea"/>
                          <a:ea typeface="+mn-ea"/>
                          <a:cs typeface="華康香港標準宋體" pitchFamily="49" charset="-120"/>
                        </a:rPr>
                        <a:t>使命</a:t>
                      </a:r>
                      <a:endParaRPr lang="zh-HK" altLang="en-US" sz="3200" b="1" dirty="0"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</a:txBody>
                  <a:tcPr marL="121888" marR="121888" anchor="ctr"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D4DEF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2565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+mn-ea"/>
                          <a:ea typeface="+mn-ea"/>
                          <a:cs typeface="華康香港標準宋體" pitchFamily="49" charset="-120"/>
                        </a:rPr>
                        <a:t>昔日</a:t>
                      </a:r>
                      <a:endParaRPr lang="en-US" altLang="zh-TW" sz="3200" dirty="0" smtClean="0"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</a:txBody>
                  <a:tcPr marL="121888" marR="121888" anchor="ctr"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D4DE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華康香港標準宋體" pitchFamily="49" charset="-120"/>
                        </a:rPr>
                        <a:t>成為世界級的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華康香港標準宋體" pitchFamily="49" charset="-120"/>
                        </a:rPr>
                        <a:t>電聲集團</a:t>
                      </a:r>
                      <a:endParaRPr lang="zh-HK" altLang="en-US" sz="3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</a:txBody>
                  <a:tcPr marL="121888" marR="121888" anchor="ctr"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D4DE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+mn-ea"/>
                          <a:ea typeface="+mn-ea"/>
                          <a:cs typeface="華康香港標準宋體" pitchFamily="49" charset="-120"/>
                        </a:rPr>
                        <a:t>通過質量、技術不斷進步提升員工、客戶、供應商及投資者滿意度，讓集團可持續發展</a:t>
                      </a:r>
                      <a:endParaRPr lang="zh-HK" altLang="en-US" sz="3200" dirty="0"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</a:txBody>
                  <a:tcPr marL="121888" marR="121888" anchor="ctr"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D4DEF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89921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+mn-ea"/>
                          <a:ea typeface="+mn-ea"/>
                          <a:cs typeface="華康香港標準宋體" pitchFamily="49" charset="-120"/>
                        </a:rPr>
                        <a:t>現在</a:t>
                      </a:r>
                      <a:endParaRPr lang="zh-HK" altLang="en-US" sz="3200" dirty="0"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</a:txBody>
                  <a:tcPr marL="121888" marR="121888" anchor="ctr"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D4DE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華康香港標準宋體" pitchFamily="49" charset="-120"/>
                        </a:rPr>
                        <a:t>成為在電聲及電子領域客戶首選的策略性合作伙伴</a:t>
                      </a:r>
                      <a:endParaRPr lang="zh-HK" altLang="en-US" sz="3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</a:txBody>
                  <a:tcPr marL="121888" marR="121888" anchor="ctr"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D4DEFF"/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+mn-ea"/>
                          <a:ea typeface="+mn-ea"/>
                          <a:cs typeface="華康香港標準宋體" pitchFamily="49" charset="-120"/>
                        </a:rPr>
                        <a:t>以先進及創新科技，竭力為客戶提供高增值、高差異性的產品</a:t>
                      </a:r>
                      <a:endParaRPr lang="zh-HK" altLang="en-US" sz="3200" dirty="0">
                        <a:latin typeface="+mn-ea"/>
                        <a:ea typeface="+mn-ea"/>
                        <a:cs typeface="華康香港標準宋體" pitchFamily="49" charset="-120"/>
                      </a:endParaRPr>
                    </a:p>
                  </a:txBody>
                  <a:tcPr marL="121888" marR="121888" anchor="ctr">
                    <a:gradFill flip="none"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100000">
                          <a:srgbClr val="D4DEFF"/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0" y="1052736"/>
            <a:ext cx="3965848" cy="652785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>
                <a:solidFill>
                  <a:srgbClr val="0070C0"/>
                </a:solidFill>
                <a:latin typeface="華康中圓體" pitchFamily="49" charset="-120"/>
                <a:ea typeface="華康中圓體" pitchFamily="49" charset="-120"/>
              </a:rPr>
              <a:t>集團願景及使命</a:t>
            </a:r>
            <a:endParaRPr lang="zh-HK" altLang="en-US" sz="4000" dirty="0">
              <a:solidFill>
                <a:srgbClr val="0070C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11352213" cy="8801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組織管理能力 </a:t>
            </a:r>
            <a:r>
              <a:rPr kumimoji="0" lang="en-US" altLang="zh-TW" sz="4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(</a:t>
            </a:r>
            <a:r>
              <a:rPr kumimoji="0" lang="en-US" altLang="zh-TW" sz="4200" b="1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Organisational</a:t>
            </a:r>
            <a:r>
              <a:rPr kumimoji="0" lang="en-US" altLang="zh-TW" sz="4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 </a:t>
            </a:r>
            <a:r>
              <a:rPr kumimoji="0" lang="zh-TW" altLang="en-US" sz="4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 </a:t>
            </a:r>
            <a:r>
              <a:rPr kumimoji="0" lang="en-US" altLang="zh-TW" sz="4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Leadership</a:t>
            </a:r>
            <a:r>
              <a:rPr kumimoji="0" lang="en-US" altLang="zh-TW" sz="4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rPr>
              <a:t>)</a:t>
            </a:r>
            <a:endParaRPr kumimoji="0" lang="zh-TW" altLang="en-US" sz="4400" b="1" i="0" u="sng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JhengHei UI" panose="020B0604030504040204" pitchFamily="34" charset="-120"/>
              <a:ea typeface="Microsoft JhengHei UI" panose="020B0604030504040204" pitchFamily="34" charset="-120"/>
              <a:cs typeface="+mj-cs"/>
            </a:endParaRPr>
          </a:p>
        </p:txBody>
      </p:sp>
      <p:pic>
        <p:nvPicPr>
          <p:cNvPr id="8" name="Picture 2" descr="C:\Users\lcpc.ITEDL43A\Desktop\下載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86900" y="1052736"/>
            <a:ext cx="1341884" cy="16702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0729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lcpc.ITEDL43A\AppData\Local\Microsoft\Windows\Temporary Internet Files\Content.IE5\43DYAMEU\465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612" y="4624433"/>
            <a:ext cx="6324600" cy="4467133"/>
          </a:xfrm>
          <a:prstGeom prst="rect">
            <a:avLst/>
          </a:prstGeom>
          <a:noFill/>
        </p:spPr>
      </p:pic>
      <p:pic>
        <p:nvPicPr>
          <p:cNvPr id="36872" name="Picture 8" descr="C:\Users\lcpc.ITEDL43A\AppData\Local\Microsoft\Windows\Temporary Internet Files\Content.IE5\43DYAMEU\VisionMissionValu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55000" y="228600"/>
            <a:ext cx="3933825" cy="16764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5612" y="0"/>
            <a:ext cx="8686801" cy="10668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70C0"/>
                </a:solidFill>
                <a:latin typeface="+mj-ea"/>
                <a:ea typeface="+mj-ea"/>
              </a:rPr>
              <a:t>果斷決策　有願景和目標　面對挑戰</a:t>
            </a:r>
            <a:endParaRPr lang="zh-HK" altLang="en-US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9412" y="1295400"/>
            <a:ext cx="11582400" cy="4800600"/>
          </a:xfrm>
        </p:spPr>
        <p:txBody>
          <a:bodyPr>
            <a:normAutofit/>
          </a:bodyPr>
          <a:lstStyle/>
          <a:p>
            <a:pPr algn="just"/>
            <a:r>
              <a:rPr lang="zh-TW" altLang="en-US" sz="3200" dirty="0" smtClean="0">
                <a:latin typeface="+mj-ea"/>
                <a:ea typeface="+mj-ea"/>
              </a:rPr>
              <a:t>一直</a:t>
            </a:r>
            <a:r>
              <a:rPr lang="zh-TW" altLang="en-US" sz="3200" dirty="0">
                <a:latin typeface="+mj-ea"/>
                <a:ea typeface="+mj-ea"/>
              </a:rPr>
              <a:t>以技術不斷進步、</a:t>
            </a:r>
            <a:r>
              <a:rPr lang="zh-TW" altLang="en-US" sz="3200" dirty="0" smtClean="0">
                <a:latin typeface="+mj-ea"/>
                <a:ea typeface="+mj-ea"/>
              </a:rPr>
              <a:t>領導潮流</a:t>
            </a:r>
            <a:r>
              <a:rPr lang="zh-TW" altLang="en-US" sz="3200" dirty="0">
                <a:latin typeface="+mj-ea"/>
                <a:ea typeface="+mj-ea"/>
              </a:rPr>
              <a:t>為</a:t>
            </a:r>
            <a:r>
              <a:rPr lang="zh-TW" altLang="en-US" sz="3200" dirty="0" smtClean="0">
                <a:latin typeface="+mj-ea"/>
                <a:ea typeface="+mj-ea"/>
              </a:rPr>
              <a:t>使命，以趕上時代步伐，令其集團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面對一個又一個高低起伏的風浪</a:t>
            </a:r>
            <a:r>
              <a:rPr lang="zh-TW" altLang="en-US" sz="3200" b="1" dirty="0" smtClean="0">
                <a:latin typeface="+mj-ea"/>
                <a:ea typeface="+mj-ea"/>
              </a:rPr>
              <a:t>。</a:t>
            </a:r>
            <a:endParaRPr lang="en-US" altLang="zh-TW" sz="3200" b="1" dirty="0" smtClean="0">
              <a:latin typeface="+mj-ea"/>
              <a:ea typeface="+mj-ea"/>
            </a:endParaRPr>
          </a:p>
          <a:p>
            <a:pPr algn="just"/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兩度聘用顧問協助訂立公司長遠的願景和目標</a:t>
            </a:r>
            <a:r>
              <a:rPr lang="zh-TW" altLang="en-US" sz="3200" dirty="0" smtClean="0">
                <a:latin typeface="+mj-ea"/>
                <a:ea typeface="+mj-ea"/>
              </a:rPr>
              <a:t>，團結員工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定立發展</a:t>
            </a:r>
            <a:r>
              <a:rPr lang="zh-TW" altLang="en-US" sz="3200" b="1" dirty="0" smtClean="0">
                <a:latin typeface="+mj-ea"/>
                <a:ea typeface="+mj-ea"/>
              </a:rPr>
              <a:t>。</a:t>
            </a:r>
            <a:endParaRPr lang="en-US" altLang="zh-TW" sz="3200" b="1" dirty="0" smtClean="0">
              <a:latin typeface="+mj-ea"/>
              <a:ea typeface="+mj-ea"/>
            </a:endParaRPr>
          </a:p>
          <a:p>
            <a:pPr algn="just"/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產品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的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演變</a:t>
            </a:r>
            <a:r>
              <a:rPr lang="zh-TW" altLang="en-US" sz="3200" b="1" dirty="0" smtClean="0">
                <a:latin typeface="+mj-ea"/>
                <a:ea typeface="+mj-ea"/>
              </a:rPr>
              <a:t>，</a:t>
            </a:r>
            <a:r>
              <a:rPr lang="zh-TW" altLang="en-US" sz="3200" dirty="0" smtClean="0">
                <a:latin typeface="+mj-ea"/>
                <a:ea typeface="+mj-ea"/>
              </a:rPr>
              <a:t>從</a:t>
            </a:r>
            <a:r>
              <a:rPr lang="zh-TW" altLang="en-US" sz="3200" dirty="0">
                <a:latin typeface="+mj-ea"/>
                <a:ea typeface="+mj-ea"/>
              </a:rPr>
              <a:t>最普通的耳機</a:t>
            </a:r>
            <a:r>
              <a:rPr lang="zh-TW" altLang="en-US" sz="3200" dirty="0" smtClean="0">
                <a:latin typeface="+mj-ea"/>
                <a:ea typeface="+mj-ea"/>
              </a:rPr>
              <a:t>起步，有</a:t>
            </a:r>
            <a:r>
              <a:rPr lang="zh-TW" altLang="en-US" sz="3200" dirty="0">
                <a:latin typeface="+mj-ea"/>
                <a:ea typeface="+mj-ea"/>
              </a:rPr>
              <a:t>音箱、揚聲器、麥克風</a:t>
            </a:r>
            <a:r>
              <a:rPr lang="zh-TW" altLang="en-US" sz="3200" dirty="0" smtClean="0">
                <a:latin typeface="+mj-ea"/>
                <a:ea typeface="+mj-ea"/>
              </a:rPr>
              <a:t>、至到免</a:t>
            </a:r>
            <a:r>
              <a:rPr lang="zh-TW" altLang="en-US" sz="3200" dirty="0">
                <a:latin typeface="+mj-ea"/>
                <a:ea typeface="+mj-ea"/>
              </a:rPr>
              <a:t>提耳麥、高端</a:t>
            </a:r>
            <a:r>
              <a:rPr lang="zh-TW" altLang="en-US" sz="3200" dirty="0" smtClean="0">
                <a:latin typeface="+mj-ea"/>
                <a:ea typeface="+mj-ea"/>
              </a:rPr>
              <a:t>耳機。</a:t>
            </a:r>
            <a:endParaRPr lang="en-US" altLang="zh-TW" sz="3200" dirty="0" smtClean="0">
              <a:latin typeface="+mj-ea"/>
              <a:ea typeface="+mj-ea"/>
            </a:endParaRPr>
          </a:p>
          <a:p>
            <a:pPr algn="just"/>
            <a:r>
              <a:rPr lang="zh-TW" altLang="en-US" sz="3200" dirty="0" smtClean="0">
                <a:latin typeface="+mj-ea"/>
                <a:ea typeface="+mj-ea"/>
              </a:rPr>
              <a:t>作為</a:t>
            </a:r>
            <a:r>
              <a:rPr lang="zh-TW" altLang="en-US" sz="3200" dirty="0">
                <a:latin typeface="+mj-ea"/>
                <a:ea typeface="+mj-ea"/>
              </a:rPr>
              <a:t>企業的決策者之</a:t>
            </a:r>
            <a:r>
              <a:rPr lang="zh-TW" altLang="en-US" sz="3200" dirty="0" smtClean="0">
                <a:latin typeface="+mj-ea"/>
                <a:ea typeface="+mj-ea"/>
              </a:rPr>
              <a:t>一，正確及果斷地</a:t>
            </a:r>
            <a:r>
              <a:rPr lang="zh-TW" altLang="en-US" sz="3200" dirty="0">
                <a:latin typeface="+mj-ea"/>
                <a:ea typeface="+mj-ea"/>
              </a:rPr>
              <a:t>決定</a:t>
            </a:r>
            <a:r>
              <a:rPr lang="zh-TW" altLang="en-US" sz="3200" dirty="0" smtClean="0">
                <a:latin typeface="+mj-ea"/>
                <a:ea typeface="+mj-ea"/>
              </a:rPr>
              <a:t>了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富士高的方向，才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使之緊跟</a:t>
            </a:r>
            <a:r>
              <a:rPr lang="zh-TW" altLang="en-US" sz="32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時代，從而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到達一個又一個高峰</a:t>
            </a:r>
            <a:r>
              <a:rPr lang="zh-TW" altLang="en-US" sz="3200" b="1" dirty="0">
                <a:latin typeface="+mj-ea"/>
                <a:ea typeface="+mj-ea"/>
              </a:rPr>
              <a:t>。</a:t>
            </a:r>
          </a:p>
          <a:p>
            <a:pPr algn="just"/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002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4812" y="-228600"/>
            <a:ext cx="2057400" cy="2057400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012" y="0"/>
            <a:ext cx="8686801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08012" y="1295400"/>
            <a:ext cx="11125200" cy="53450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25488" indent="-725488">
              <a:spcBef>
                <a:spcPts val="1600"/>
              </a:spcBef>
              <a:buFont typeface="+mj-lt"/>
              <a:buAutoNum type="arabicPeriod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開發前瞻願景或校務發展規劃能力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25488" indent="-725488">
              <a:spcBef>
                <a:spcPts val="1600"/>
              </a:spcBef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    </a:t>
            </a:r>
            <a:r>
              <a:rPr lang="zh-TW" altLang="en-US" sz="3200" dirty="0" smtClean="0"/>
              <a:t>要能針對學校不同發展階段， 定出具體明確的目標，同時能將目標轉化為具體可行之執行策略。 </a:t>
            </a:r>
            <a:endParaRPr lang="en-US" altLang="zh-TW" sz="3200" dirty="0" smtClean="0"/>
          </a:p>
          <a:p>
            <a:pPr marL="725488" indent="-725488">
              <a:spcBef>
                <a:spcPts val="1600"/>
              </a:spcBef>
            </a:pPr>
            <a:endParaRPr lang="en-US" altLang="zh-TW" sz="3200" dirty="0" smtClean="0"/>
          </a:p>
          <a:p>
            <a:pPr marL="725488" indent="-725488">
              <a:spcBef>
                <a:spcPts val="1600"/>
              </a:spcBef>
            </a:pPr>
            <a:r>
              <a:rPr lang="en-US" altLang="zh-TW" sz="32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  經驗傳承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725488" indent="-725488">
              <a:spcBef>
                <a:spcPts val="1600"/>
              </a:spcBef>
            </a:pPr>
            <a:r>
              <a:rPr lang="zh-TW" altLang="en-US" sz="3200" dirty="0" smtClean="0"/>
              <a:t>       能將多年累積的行政經驗，以各種方式或途，毫無保留地將予其他組織成員，培養其與他人共同合作完成任務的使命感與關鍵能力。 </a:t>
            </a:r>
            <a:endParaRPr lang="en-US" altLang="zh-TW" sz="3200" dirty="0" smtClean="0"/>
          </a:p>
          <a:p>
            <a:endParaRPr lang="zh-TW" altLang="en-US" sz="3200" dirty="0"/>
          </a:p>
        </p:txBody>
      </p:sp>
      <p:pic>
        <p:nvPicPr>
          <p:cNvPr id="19459" name="Picture 3" descr="C:\Users\lcpc.ITEDL43A\AppData\Local\Microsoft\Windows\Temporary Internet Files\Content.IE5\B1UA2N8G\Yellow_school_sign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75812" y="2819400"/>
            <a:ext cx="16002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885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4812" y="-228600"/>
            <a:ext cx="2057400" cy="2057400"/>
          </a:xfrm>
          <a:prstGeom prst="rect">
            <a:avLst/>
          </a:prstGeom>
          <a:noFill/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>
          <a:xfrm>
            <a:off x="455612" y="1219200"/>
            <a:ext cx="11506200" cy="5550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0238" indent="-630238">
              <a:spcBef>
                <a:spcPts val="1600"/>
              </a:spcBef>
              <a:buNone/>
            </a:pPr>
            <a:r>
              <a:rPr lang="en-US" altLang="zh-TW" sz="3200" dirty="0" smtClean="0">
                <a:latin typeface="+mj-ea"/>
                <a:ea typeface="+mj-ea"/>
              </a:rPr>
              <a:t>3.</a:t>
            </a:r>
            <a:r>
              <a:rPr lang="zh-TW" altLang="en-US" sz="3200" dirty="0" smtClean="0">
                <a:latin typeface="+mj-ea"/>
                <a:ea typeface="+mj-ea"/>
              </a:rPr>
              <a:t>   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建立公平合理的獎懲制度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</a:t>
            </a:r>
          </a:p>
          <a:p>
            <a:pPr marL="630238" indent="-630238">
              <a:spcBef>
                <a:spcPts val="1600"/>
              </a:spcBef>
              <a:buNone/>
            </a:pPr>
            <a:r>
              <a:rPr lang="zh-TW" altLang="en-US" sz="3200" dirty="0" smtClean="0">
                <a:latin typeface="+mj-ea"/>
                <a:ea typeface="+mj-ea"/>
              </a:rPr>
              <a:t>      給予具有執行力的同仁及時和適切的獎勵，並秉持賞罰分明的原則。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630238" indent="-630238">
              <a:spcBef>
                <a:spcPts val="1600"/>
              </a:spcBef>
              <a:buNone/>
            </a:pPr>
            <a:endParaRPr lang="en-US" altLang="zh-TW" sz="3200" dirty="0" smtClean="0">
              <a:latin typeface="+mj-ea"/>
              <a:ea typeface="+mj-ea"/>
            </a:endParaRPr>
          </a:p>
          <a:p>
            <a:pPr marL="630238" indent="-630238">
              <a:spcBef>
                <a:spcPts val="1600"/>
              </a:spcBef>
              <a:buAutoNum type="arabicPeriod" startAt="4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掌握學校組織的關鍵問題  </a:t>
            </a:r>
            <a:r>
              <a:rPr lang="en-US" altLang="zh-TW" sz="3200" dirty="0" smtClean="0">
                <a:latin typeface="+mj-ea"/>
                <a:ea typeface="+mj-ea"/>
              </a:rPr>
              <a:t>:</a:t>
            </a:r>
          </a:p>
          <a:p>
            <a:pPr marL="630238" indent="-630238">
              <a:spcBef>
                <a:spcPts val="1600"/>
              </a:spcBef>
              <a:buNone/>
            </a:pPr>
            <a:r>
              <a:rPr lang="zh-TW" altLang="en-US" sz="3200" dirty="0" smtClean="0">
                <a:latin typeface="+mj-ea"/>
                <a:ea typeface="+mj-ea"/>
              </a:rPr>
              <a:t>       對於</a:t>
            </a:r>
            <a:r>
              <a:rPr lang="zh-TW" altLang="en-US" sz="3200" dirty="0">
                <a:latin typeface="+mj-ea"/>
                <a:ea typeface="+mj-ea"/>
              </a:rPr>
              <a:t>學校行政事務各環節，包括計畫、目標、策略及日常事務之執行細節，應該充分瞭解。除了必要的分層負責與</a:t>
            </a:r>
            <a:r>
              <a:rPr lang="zh-TW" altLang="en-US" sz="3200" dirty="0" smtClean="0">
                <a:latin typeface="+mj-ea"/>
                <a:ea typeface="+mj-ea"/>
              </a:rPr>
              <a:t>授權，積極投入外</a:t>
            </a:r>
            <a:r>
              <a:rPr lang="zh-TW" altLang="en-US" sz="3200" dirty="0">
                <a:latin typeface="+mj-ea"/>
                <a:ea typeface="+mj-ea"/>
              </a:rPr>
              <a:t>，</a:t>
            </a:r>
            <a:r>
              <a:rPr lang="zh-TW" altLang="en-US" sz="3200" dirty="0" smtClean="0">
                <a:latin typeface="+mj-ea"/>
                <a:ea typeface="+mj-ea"/>
              </a:rPr>
              <a:t>應掌握</a:t>
            </a:r>
            <a:r>
              <a:rPr lang="zh-TW" altLang="en-US" sz="3200" dirty="0">
                <a:latin typeface="+mj-ea"/>
                <a:ea typeface="+mj-ea"/>
              </a:rPr>
              <a:t>學校組織的關鍵問題，帶領學校同仁落實執行步驟與執行品質</a:t>
            </a:r>
            <a:r>
              <a:rPr lang="zh-TW" altLang="en-US" sz="3200" dirty="0" smtClean="0">
                <a:latin typeface="+mj-ea"/>
                <a:ea typeface="+mj-ea"/>
              </a:rPr>
              <a:t>。</a:t>
            </a:r>
            <a:endParaRPr lang="zh-TW" altLang="en-US" sz="3200" dirty="0">
              <a:latin typeface="+mj-ea"/>
              <a:ea typeface="+mj-ea"/>
            </a:endParaRPr>
          </a:p>
          <a:p>
            <a:pPr marL="630238" indent="-630238">
              <a:spcBef>
                <a:spcPts val="1600"/>
              </a:spcBef>
              <a:buAutoNum type="arabicPeriod" startAt="5"/>
            </a:pPr>
            <a:endParaRPr lang="en-US" altLang="zh-TW" sz="3200" dirty="0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5613" y="0"/>
            <a:ext cx="8686800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68610" name="Picture 2" descr="C:\Users\lcpc.ITEDL43A\AppData\Local\Microsoft\Windows\Temporary Internet Files\Content.IE5\B1UA2N8G\423012083_128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71012" y="2590800"/>
            <a:ext cx="1793346" cy="100875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4812" y="-228600"/>
            <a:ext cx="2057400" cy="2057400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8012" y="1143000"/>
            <a:ext cx="10972800" cy="5029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30238" indent="-630238">
              <a:spcBef>
                <a:spcPts val="1600"/>
              </a:spcBef>
              <a:buAutoNum type="arabicPeriod" startAt="5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決策、決心、勇氣、承擔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</a:t>
            </a:r>
          </a:p>
          <a:p>
            <a:pPr marL="630238" indent="-630238">
              <a:spcBef>
                <a:spcPts val="1600"/>
              </a:spcBef>
              <a:buNone/>
            </a:pPr>
            <a:r>
              <a:rPr lang="zh-TW" altLang="en-US" sz="3200" dirty="0" smtClean="0">
                <a:latin typeface="+mj-ea"/>
                <a:ea typeface="+mj-ea"/>
              </a:rPr>
              <a:t>      人面對困難問題及危機事件時，能敏捷、正確作出決策並展現負責的勇氣與決心，以建立學校同仁的信心，增進其對學校的 承諾感。</a:t>
            </a:r>
            <a:endParaRPr lang="en-US" altLang="zh-TW" sz="3200" dirty="0" smtClean="0">
              <a:latin typeface="+mj-ea"/>
              <a:ea typeface="+mj-ea"/>
            </a:endParaRPr>
          </a:p>
          <a:p>
            <a:pPr marL="630238" indent="-630238">
              <a:spcBef>
                <a:spcPts val="1600"/>
              </a:spcBef>
              <a:buNone/>
            </a:pPr>
            <a:endParaRPr lang="en-US" altLang="zh-TW" sz="3200" dirty="0" smtClean="0">
              <a:latin typeface="+mj-ea"/>
              <a:ea typeface="+mj-ea"/>
            </a:endParaRPr>
          </a:p>
          <a:p>
            <a:pPr marL="630238" indent="-630238">
              <a:spcBef>
                <a:spcPts val="1600"/>
              </a:spcBef>
              <a:buAutoNum type="arabicPeriod" startAt="6"/>
            </a:pP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強化學校行政主管有關資訊及網路科技運用能力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:</a:t>
            </a:r>
          </a:p>
          <a:p>
            <a:pPr marL="630238" indent="-630238">
              <a:spcBef>
                <a:spcPts val="1600"/>
              </a:spcBef>
              <a:buNone/>
            </a:pPr>
            <a:r>
              <a:rPr lang="zh-TW" altLang="en-US" sz="3200" dirty="0" smtClean="0">
                <a:latin typeface="+mj-ea"/>
                <a:ea typeface="+mj-ea"/>
              </a:rPr>
              <a:t>      協助其有效掌握學校行政業務重點，並進一步提升其執行力。</a:t>
            </a:r>
            <a:endParaRPr lang="en-US" altLang="zh-TW" sz="3200" dirty="0" smtClean="0">
              <a:latin typeface="+mj-ea"/>
              <a:ea typeface="+mj-ea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912813" y="0"/>
            <a:ext cx="8686800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9635" name="Picture 3" descr="C:\Users\lcpc.ITEDL43A\AppData\Local\Microsoft\Windows\Temporary Internet Files\Content.IE5\B1UA2N8G\computer-animated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6612" y="5015185"/>
            <a:ext cx="2895600" cy="1842815"/>
          </a:xfrm>
          <a:prstGeom prst="rect">
            <a:avLst/>
          </a:prstGeom>
          <a:noFill/>
        </p:spPr>
      </p:pic>
      <p:pic>
        <p:nvPicPr>
          <p:cNvPr id="69636" name="Picture 4" descr="C:\Users\lcpc.ITEDL43A\AppData\Local\Microsoft\Windows\Temporary Internet Files\Content.IE5\WH8KEIQC\Uneven-Balanc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3412" y="2743200"/>
            <a:ext cx="1413187" cy="10243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lcpc.ITEDL43A\AppData\Local\Microsoft\Windows\Temporary Internet Files\Content.IE5\WH8KEIQC\Brain_training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4812" y="-228600"/>
            <a:ext cx="2057400" cy="20574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608012" y="1219200"/>
            <a:ext cx="10972800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36575" indent="-536575">
              <a:spcBef>
                <a:spcPts val="1600"/>
              </a:spcBef>
            </a:pPr>
            <a:r>
              <a:rPr lang="en-US" altLang="zh-TW" sz="3200" dirty="0" smtClean="0"/>
              <a:t>7.</a:t>
            </a:r>
            <a:r>
              <a:rPr lang="zh-TW" altLang="en-US" sz="3200" dirty="0" smtClean="0"/>
              <a:t>    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展示領導人的風範和混合領導能力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endParaRPr lang="en-US" altLang="zh-TW" sz="3200" dirty="0" smtClean="0"/>
          </a:p>
          <a:p>
            <a:pPr marL="536575" indent="-536575"/>
            <a:r>
              <a:rPr lang="zh-TW" altLang="en-US" sz="3200" dirty="0" smtClean="0"/>
              <a:t>       有高執行力，同時也要展現「轉型領導」與「道德領導」</a:t>
            </a:r>
            <a:endParaRPr lang="en-US" altLang="zh-TW" sz="3200" dirty="0" smtClean="0"/>
          </a:p>
          <a:p>
            <a:pPr marL="536575" indent="-536575"/>
            <a:r>
              <a:rPr lang="zh-TW" altLang="en-US" sz="3200" dirty="0" smtClean="0"/>
              <a:t>       的風範</a:t>
            </a:r>
            <a:r>
              <a:rPr lang="zh-TW" altLang="en-US" sz="3200" dirty="0"/>
              <a:t>，逐步影響學校同仁共同提升執行力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536575" indent="-536575"/>
            <a:endParaRPr lang="en-US" altLang="zh-TW" sz="3200" dirty="0"/>
          </a:p>
          <a:p>
            <a:pPr marL="536575" indent="-536575">
              <a:spcBef>
                <a:spcPts val="1600"/>
              </a:spcBef>
            </a:pPr>
            <a:r>
              <a:rPr lang="en-US" altLang="zh-TW" sz="3200" dirty="0" smtClean="0"/>
              <a:t>8.</a:t>
            </a:r>
            <a:r>
              <a:rPr lang="zh-TW" altLang="en-US" sz="3200" dirty="0" smtClean="0"/>
              <a:t>   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具備</a:t>
            </a:r>
            <a:r>
              <a:rPr lang="zh-TW" altLang="en-US" sz="3200" b="1" dirty="0">
                <a:solidFill>
                  <a:schemeClr val="accent6">
                    <a:lumMod val="50000"/>
                  </a:schemeClr>
                </a:solidFill>
              </a:rPr>
              <a:t>「人力資源管理」的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觀念</a:t>
            </a:r>
            <a:r>
              <a:rPr lang="en-US" altLang="zh-TW" sz="3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zh-TW" alt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en-US" altLang="zh-TW" sz="3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536575" indent="-536575">
              <a:spcBef>
                <a:spcPts val="1600"/>
              </a:spcBef>
            </a:pPr>
            <a:r>
              <a:rPr lang="zh-TW" altLang="en-US" sz="3200" dirty="0" smtClean="0"/>
              <a:t>      加強包括主任</a:t>
            </a:r>
            <a:r>
              <a:rPr lang="zh-TW" altLang="en-US" sz="3200" dirty="0"/>
              <a:t>及職員行政職務之輪調，使行政幹部能歷練不同職位。其次，亦應強化其在職進修的機會與內涵，提升學校行政人員的素質</a:t>
            </a:r>
            <a:endParaRPr lang="en-US" altLang="zh-TW" sz="3200" dirty="0"/>
          </a:p>
          <a:p>
            <a:pPr marL="536575" indent="-536575">
              <a:spcBef>
                <a:spcPts val="1600"/>
              </a:spcBef>
            </a:pPr>
            <a:endParaRPr lang="en-US" altLang="zh-TW" sz="32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08012" y="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zh-TW" sz="3600" b="1" kern="12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60412" y="152400"/>
            <a:ext cx="8686801" cy="1066800"/>
          </a:xfrm>
        </p:spPr>
        <p:txBody>
          <a:bodyPr>
            <a:normAutofit/>
          </a:bodyPr>
          <a:lstStyle/>
          <a:p>
            <a:r>
              <a:rPr lang="zh-TW" altLang="en-US" sz="44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學校領導的反思</a:t>
            </a:r>
            <a:endParaRPr lang="zh-HK" altLang="en-US" sz="44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0" name="Picture 2" descr="C:\Users\lcpc.ITEDL43A\AppData\Local\Microsoft\Windows\Temporary Internet Files\Content.IE5\B1UA2N8G\Untitled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73906">
            <a:off x="9178358" y="2671404"/>
            <a:ext cx="1453349" cy="1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7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對比式商業簡報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此值指出存檔或修訂次數。應用程式會在每次修訂後更新此值。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150CD3-A6AC-414D-9560-715EC9E31B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B73376-B181-4668-84FF-A62668D48FE9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963E73-FDB1-44AE-BA76-746BBD659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2010</TotalTime>
  <Words>1731</Words>
  <Application>Microsoft Office PowerPoint</Application>
  <PresentationFormat>自訂</PresentationFormat>
  <Paragraphs>263</Paragraphs>
  <Slides>25</Slides>
  <Notes>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26" baseType="lpstr">
      <vt:lpstr>對比式商業簡報 16x9</vt:lpstr>
      <vt:lpstr>Programme for Leadership Enhancement for Serving Principals (2015-2016)</vt:lpstr>
      <vt:lpstr>傑出的工業家－楊志雄先生, MH</vt:lpstr>
      <vt:lpstr>18/3  參訪本地總部</vt:lpstr>
      <vt:lpstr>集團願景及使命</vt:lpstr>
      <vt:lpstr>果斷決策　有願景和目標　面對挑戰</vt:lpstr>
      <vt:lpstr>學校領導的反思</vt:lpstr>
      <vt:lpstr>學校領導的反思</vt:lpstr>
      <vt:lpstr>學校領導的反思</vt:lpstr>
      <vt:lpstr>學校領導的反思</vt:lpstr>
      <vt:lpstr>學校領導的反思</vt:lpstr>
      <vt:lpstr>Instructional Leadership </vt:lpstr>
      <vt:lpstr>“一條龍式"生產模式</vt:lpstr>
      <vt:lpstr>低技術勞工生產高科技產品</vt:lpstr>
      <vt:lpstr>知識管理 :為員工建立知識產權的意識</vt:lpstr>
      <vt:lpstr>學校領導的反思</vt:lpstr>
      <vt:lpstr>學校領導的反思</vt:lpstr>
      <vt:lpstr>Strategic  Leadership</vt:lpstr>
      <vt:lpstr>危與機 ---風險管理</vt:lpstr>
      <vt:lpstr>學校領導的反思</vt:lpstr>
      <vt:lpstr>學校領導的反思</vt:lpstr>
      <vt:lpstr>社區領導 Community Leadership </vt:lpstr>
      <vt:lpstr> 樂於捐助社群及地區活動    關心教育  培育學莘</vt:lpstr>
      <vt:lpstr>關懷環境  創建綠色工業</vt:lpstr>
      <vt:lpstr>學校領導的反思</vt:lpstr>
      <vt:lpstr>學校領導的反思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Summer</dc:creator>
  <cp:lastModifiedBy>Goffice01</cp:lastModifiedBy>
  <cp:revision>199</cp:revision>
  <cp:lastPrinted>2016-05-31T10:37:23Z</cp:lastPrinted>
  <dcterms:created xsi:type="dcterms:W3CDTF">2013-04-05T19:55:11Z</dcterms:created>
  <dcterms:modified xsi:type="dcterms:W3CDTF">2016-05-31T10:55:05Z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sMyDocuments">
    <vt:bool>true</vt:bool>
  </property>
</Properties>
</file>