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2"/>
  </p:notesMasterIdLst>
  <p:sldIdLst>
    <p:sldId id="256" r:id="rId3"/>
    <p:sldId id="257" r:id="rId4"/>
    <p:sldId id="266" r:id="rId5"/>
    <p:sldId id="263" r:id="rId6"/>
    <p:sldId id="265" r:id="rId7"/>
    <p:sldId id="264" r:id="rId8"/>
    <p:sldId id="267" r:id="rId9"/>
    <p:sldId id="269" r:id="rId10"/>
    <p:sldId id="270" r:id="rId11"/>
    <p:sldId id="271" r:id="rId12"/>
    <p:sldId id="272" r:id="rId13"/>
    <p:sldId id="273" r:id="rId14"/>
    <p:sldId id="268" r:id="rId15"/>
    <p:sldId id="277" r:id="rId16"/>
    <p:sldId id="280" r:id="rId17"/>
    <p:sldId id="281" r:id="rId18"/>
    <p:sldId id="279" r:id="rId19"/>
    <p:sldId id="282"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C30"/>
    <a:srgbClr val="FDE8D7"/>
    <a:srgbClr val="FEF2E8"/>
    <a:srgbClr val="FEE8D6"/>
    <a:srgbClr val="0A5C6C"/>
    <a:srgbClr val="FEF9D6"/>
    <a:srgbClr val="FEF6BA"/>
    <a:srgbClr val="084B58"/>
    <a:srgbClr val="F6FCF6"/>
    <a:srgbClr val="E9F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1254"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2113C-A7C8-4518-8A78-11BACC012FFE}" type="datetimeFigureOut">
              <a:rPr lang="en-US" smtClean="0"/>
              <a:pPr/>
              <a:t>5/30/2016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6B5E0-67F1-4EFA-A7F8-7BCE852ECBDD}" type="slidenum">
              <a:rPr lang="en-US" smtClean="0"/>
              <a:pPr/>
              <a:t>‹#›</a:t>
            </a:fld>
            <a:endParaRPr lang="en-US"/>
          </a:p>
        </p:txBody>
      </p:sp>
    </p:spTree>
    <p:extLst>
      <p:ext uri="{BB962C8B-B14F-4D97-AF65-F5344CB8AC3E}">
        <p14:creationId xmlns:p14="http://schemas.microsoft.com/office/powerpoint/2010/main" val="18507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HK" altLang="en-US" noProof="0" dirty="0">
              <a:latin typeface="新細明體" pitchFamily="18" charset="-120"/>
              <a:ea typeface="新細明體" pitchFamily="18" charset="-120"/>
            </a:endParaRPr>
          </a:p>
        </p:txBody>
      </p:sp>
      <p:sp>
        <p:nvSpPr>
          <p:cNvPr id="4" name="Slide Number Placeholder 3"/>
          <p:cNvSpPr>
            <a:spLocks noGrp="1"/>
          </p:cNvSpPr>
          <p:nvPr>
            <p:ph type="sldNum" sz="quarter" idx="10"/>
          </p:nvPr>
        </p:nvSpPr>
        <p:spPr/>
        <p:txBody>
          <a:bodyPr/>
          <a:lstStyle/>
          <a:p>
            <a:fld id="{7746B5E0-67F1-4EFA-A7F8-7BCE852ECBDD}" type="slidenum">
              <a:rPr lang="en-US" smtClean="0"/>
              <a:pPr/>
              <a:t>1</a:t>
            </a:fld>
            <a:endParaRPr lang="en-US"/>
          </a:p>
        </p:txBody>
      </p:sp>
    </p:spTree>
    <p:extLst>
      <p:ext uri="{BB962C8B-B14F-4D97-AF65-F5344CB8AC3E}">
        <p14:creationId xmlns:p14="http://schemas.microsoft.com/office/powerpoint/2010/main" val="318983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標題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TW" altLang="en-US" smtClean="0"/>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39E8015-F91C-43B0-BD27-F29C355D0015}" type="datetimeFigureOut">
              <a:rPr lang="en-US" smtClean="0"/>
              <a:pPr/>
              <a:t>5/30/2016</a:t>
            </a:fld>
            <a:endParaRPr 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投影片編號版面配置區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EE65344-270C-4BA9-A1B8-556F926445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39E8015-F91C-43B0-BD27-F29C355D0015}" type="datetimeFigureOut">
              <a:rPr lang="en-US" smtClean="0"/>
              <a:pPr/>
              <a:t>5/30/2016</a:t>
            </a:fld>
            <a:endParaRPr lang="en-US"/>
          </a:p>
        </p:txBody>
      </p:sp>
      <p:sp>
        <p:nvSpPr>
          <p:cNvPr id="5" name="頁尾版面配置區 4"/>
          <p:cNvSpPr>
            <a:spLocks noGrp="1"/>
          </p:cNvSpPr>
          <p:nvPr>
            <p:ph type="ftr" sz="quarter" idx="11"/>
          </p:nvPr>
        </p:nvSpPr>
        <p:spPr/>
        <p:txBody>
          <a:bodyPr/>
          <a:lstStyle>
            <a:extLst/>
          </a:lstStyle>
          <a:p>
            <a:endParaRPr lang="en-US"/>
          </a:p>
        </p:txBody>
      </p:sp>
      <p:sp>
        <p:nvSpPr>
          <p:cNvPr id="6" name="投影片編號版面配置區 5"/>
          <p:cNvSpPr>
            <a:spLocks noGrp="1"/>
          </p:cNvSpPr>
          <p:nvPr>
            <p:ph type="sldNum" sz="quarter" idx="12"/>
          </p:nvPr>
        </p:nvSpPr>
        <p:spPr/>
        <p:txBody>
          <a:bodyPr/>
          <a:lstStyle>
            <a:extLst/>
          </a:lstStyle>
          <a:p>
            <a:fld id="{1EE65344-270C-4BA9-A1B8-556F926445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extLst/>
          </a:lstStyle>
          <a:p>
            <a:fld id="{E39E8015-F91C-43B0-BD27-F29C355D0015}" type="datetimeFigureOut">
              <a:rPr lang="en-US" smtClean="0"/>
              <a:pPr/>
              <a:t>5/30/2016</a:t>
            </a:fld>
            <a:endParaRPr lang="en-US"/>
          </a:p>
        </p:txBody>
      </p:sp>
      <p:sp>
        <p:nvSpPr>
          <p:cNvPr id="5" name="頁尾版面配置區 4"/>
          <p:cNvSpPr>
            <a:spLocks noGrp="1"/>
          </p:cNvSpPr>
          <p:nvPr>
            <p:ph type="ftr" sz="quarter" idx="11"/>
          </p:nvPr>
        </p:nvSpPr>
        <p:spPr>
          <a:xfrm>
            <a:off x="457200" y="6556248"/>
            <a:ext cx="3657600" cy="228600"/>
          </a:xfrm>
        </p:spPr>
        <p:txBody>
          <a:bodyPr/>
          <a:lstStyle>
            <a:extLst/>
          </a:lstStyle>
          <a:p>
            <a:endParaRPr lang="en-US"/>
          </a:p>
        </p:txBody>
      </p:sp>
      <p:sp>
        <p:nvSpPr>
          <p:cNvPr id="6" name="投影片編號版面配置區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EE65344-270C-4BA9-A1B8-556F926445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E39E8015-F91C-43B0-BD27-F29C355D0015}" type="datetimeFigureOut">
              <a:rPr lang="en-US" smtClean="0"/>
              <a:pPr/>
              <a:t>5/30/2016</a:t>
            </a:fld>
            <a:endParaRPr lang="en-US"/>
          </a:p>
        </p:txBody>
      </p:sp>
      <p:sp>
        <p:nvSpPr>
          <p:cNvPr id="5" name="頁尾版面配置區 4"/>
          <p:cNvSpPr>
            <a:spLocks noGrp="1"/>
          </p:cNvSpPr>
          <p:nvPr>
            <p:ph type="ftr" sz="quarter" idx="11"/>
          </p:nvPr>
        </p:nvSpPr>
        <p:spPr/>
        <p:txBody>
          <a:bodyPr/>
          <a:lstStyle>
            <a:extLst/>
          </a:lstStyle>
          <a:p>
            <a:endParaRPr lang="en-US"/>
          </a:p>
        </p:txBody>
      </p:sp>
      <p:sp>
        <p:nvSpPr>
          <p:cNvPr id="6" name="投影片編號版面配置區 5"/>
          <p:cNvSpPr>
            <a:spLocks noGrp="1"/>
          </p:cNvSpPr>
          <p:nvPr>
            <p:ph type="sldNum" sz="quarter" idx="12"/>
          </p:nvPr>
        </p:nvSpPr>
        <p:spPr/>
        <p:txBody>
          <a:bodyPr/>
          <a:lstStyle>
            <a:extLst/>
          </a:lstStyle>
          <a:p>
            <a:fld id="{1EE65344-270C-4BA9-A1B8-556F926445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39E8015-F91C-43B0-BD27-F29C355D0015}" type="datetimeFigureOut">
              <a:rPr lang="en-US" smtClean="0"/>
              <a:pPr/>
              <a:t>5/30/2016</a:t>
            </a:fld>
            <a:endParaRPr 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投影片編號版面配置區 5"/>
          <p:cNvSpPr>
            <a:spLocks noGrp="1"/>
          </p:cNvSpPr>
          <p:nvPr>
            <p:ph type="sldNum" sz="quarter" idx="12"/>
          </p:nvPr>
        </p:nvSpPr>
        <p:spPr>
          <a:xfrm>
            <a:off x="6733952" y="6555112"/>
            <a:ext cx="588336" cy="228600"/>
          </a:xfrm>
        </p:spPr>
        <p:txBody>
          <a:bodyPr/>
          <a:lstStyle>
            <a:extLst/>
          </a:lstStyle>
          <a:p>
            <a:fld id="{1EE65344-270C-4BA9-A1B8-556F926445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E39E8015-F91C-43B0-BD27-F29C355D0015}" type="datetimeFigureOut">
              <a:rPr lang="en-US" smtClean="0"/>
              <a:pPr/>
              <a:t>5/30/2016</a:t>
            </a:fld>
            <a:endParaRPr lang="en-US"/>
          </a:p>
        </p:txBody>
      </p:sp>
      <p:sp>
        <p:nvSpPr>
          <p:cNvPr id="6" name="頁尾版面配置區 5"/>
          <p:cNvSpPr>
            <a:spLocks noGrp="1"/>
          </p:cNvSpPr>
          <p:nvPr>
            <p:ph type="ftr" sz="quarter" idx="11"/>
          </p:nvPr>
        </p:nvSpPr>
        <p:spPr/>
        <p:txBody>
          <a:bodyPr/>
          <a:lstStyle>
            <a:extLst/>
          </a:lstStyle>
          <a:p>
            <a:endParaRPr lang="en-US"/>
          </a:p>
        </p:txBody>
      </p:sp>
      <p:sp>
        <p:nvSpPr>
          <p:cNvPr id="7" name="投影片編號版面配置區 6"/>
          <p:cNvSpPr>
            <a:spLocks noGrp="1"/>
          </p:cNvSpPr>
          <p:nvPr>
            <p:ph type="sldNum" sz="quarter" idx="12"/>
          </p:nvPr>
        </p:nvSpPr>
        <p:spPr/>
        <p:txBody>
          <a:bodyPr/>
          <a:lstStyle>
            <a:extLst/>
          </a:lstStyle>
          <a:p>
            <a:fld id="{1EE65344-270C-4BA9-A1B8-556F926445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E39E8015-F91C-43B0-BD27-F29C355D0015}" type="datetimeFigureOut">
              <a:rPr lang="en-US" smtClean="0"/>
              <a:pPr/>
              <a:t>5/30/2016</a:t>
            </a:fld>
            <a:endParaRPr lang="en-US"/>
          </a:p>
        </p:txBody>
      </p:sp>
      <p:sp>
        <p:nvSpPr>
          <p:cNvPr id="8" name="頁尾版面配置區 7"/>
          <p:cNvSpPr>
            <a:spLocks noGrp="1"/>
          </p:cNvSpPr>
          <p:nvPr>
            <p:ph type="ftr" sz="quarter" idx="11"/>
          </p:nvPr>
        </p:nvSpPr>
        <p:spPr/>
        <p:txBody>
          <a:bodyPr/>
          <a:lstStyle>
            <a:extLst/>
          </a:lstStyle>
          <a:p>
            <a:endParaRPr lang="en-US"/>
          </a:p>
        </p:txBody>
      </p:sp>
      <p:sp>
        <p:nvSpPr>
          <p:cNvPr id="9" name="投影片編號版面配置區 8"/>
          <p:cNvSpPr>
            <a:spLocks noGrp="1"/>
          </p:cNvSpPr>
          <p:nvPr>
            <p:ph type="sldNum" sz="quarter" idx="12"/>
          </p:nvPr>
        </p:nvSpPr>
        <p:spPr/>
        <p:txBody>
          <a:bodyPr/>
          <a:lstStyle>
            <a:extLst/>
          </a:lstStyle>
          <a:p>
            <a:fld id="{1EE65344-270C-4BA9-A1B8-556F926445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E39E8015-F91C-43B0-BD27-F29C355D0015}" type="datetimeFigureOut">
              <a:rPr lang="en-US" smtClean="0"/>
              <a:pPr/>
              <a:t>5/30/2016</a:t>
            </a:fld>
            <a:endParaRPr lang="en-US"/>
          </a:p>
        </p:txBody>
      </p:sp>
      <p:sp>
        <p:nvSpPr>
          <p:cNvPr id="4" name="頁尾版面配置區 3"/>
          <p:cNvSpPr>
            <a:spLocks noGrp="1"/>
          </p:cNvSpPr>
          <p:nvPr>
            <p:ph type="ftr" sz="quarter" idx="11"/>
          </p:nvPr>
        </p:nvSpPr>
        <p:spPr/>
        <p:txBody>
          <a:bodyPr/>
          <a:lstStyle>
            <a:extLst/>
          </a:lstStyle>
          <a:p>
            <a:endParaRPr lang="en-US"/>
          </a:p>
        </p:txBody>
      </p:sp>
      <p:sp>
        <p:nvSpPr>
          <p:cNvPr id="5" name="投影片編號版面配置區 4"/>
          <p:cNvSpPr>
            <a:spLocks noGrp="1"/>
          </p:cNvSpPr>
          <p:nvPr>
            <p:ph type="sldNum" sz="quarter" idx="12"/>
          </p:nvPr>
        </p:nvSpPr>
        <p:spPr/>
        <p:txBody>
          <a:bodyPr/>
          <a:lstStyle>
            <a:extLst/>
          </a:lstStyle>
          <a:p>
            <a:fld id="{1EE65344-270C-4BA9-A1B8-556F926445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E39E8015-F91C-43B0-BD27-F29C355D0015}" type="datetimeFigureOut">
              <a:rPr lang="en-US" smtClean="0"/>
              <a:pPr/>
              <a:t>5/30/2016</a:t>
            </a:fld>
            <a:endParaRPr 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endParaRPr lang="en-US"/>
          </a:p>
        </p:txBody>
      </p:sp>
      <p:sp>
        <p:nvSpPr>
          <p:cNvPr id="4" name="投影片編號版面配置區 3"/>
          <p:cNvSpPr>
            <a:spLocks noGrp="1"/>
          </p:cNvSpPr>
          <p:nvPr>
            <p:ph type="sldNum" sz="quarter" idx="12"/>
          </p:nvPr>
        </p:nvSpPr>
        <p:spPr/>
        <p:txBody>
          <a:bodyPr/>
          <a:lstStyle>
            <a:extLst/>
          </a:lstStyle>
          <a:p>
            <a:fld id="{1EE65344-270C-4BA9-A1B8-556F926445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E39E8015-F91C-43B0-BD27-F29C355D0015}" type="datetimeFigureOut">
              <a:rPr lang="en-US" smtClean="0"/>
              <a:pPr/>
              <a:t>5/30/2016</a:t>
            </a:fld>
            <a:endParaRPr lang="en-US"/>
          </a:p>
        </p:txBody>
      </p:sp>
      <p:sp>
        <p:nvSpPr>
          <p:cNvPr id="6" name="頁尾版面配置區 5"/>
          <p:cNvSpPr>
            <a:spLocks noGrp="1"/>
          </p:cNvSpPr>
          <p:nvPr>
            <p:ph type="ftr" sz="quarter" idx="11"/>
          </p:nvPr>
        </p:nvSpPr>
        <p:spPr/>
        <p:txBody>
          <a:bodyPr/>
          <a:lstStyle>
            <a:extLst/>
          </a:lstStyle>
          <a:p>
            <a:endParaRPr lang="en-US"/>
          </a:p>
        </p:txBody>
      </p:sp>
      <p:sp>
        <p:nvSpPr>
          <p:cNvPr id="7" name="投影片編號版面配置區 6"/>
          <p:cNvSpPr>
            <a:spLocks noGrp="1"/>
          </p:cNvSpPr>
          <p:nvPr>
            <p:ph type="sldNum" sz="quarter" idx="12"/>
          </p:nvPr>
        </p:nvSpPr>
        <p:spPr/>
        <p:txBody>
          <a:bodyPr/>
          <a:lstStyle>
            <a:extLst/>
          </a:lstStyle>
          <a:p>
            <a:fld id="{1EE65344-270C-4BA9-A1B8-556F926445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smtClean="0"/>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smtClean="0"/>
              <a:t>按一下以編輯母片文字樣式</a:t>
            </a:r>
          </a:p>
        </p:txBody>
      </p:sp>
      <p:sp>
        <p:nvSpPr>
          <p:cNvPr id="5" name="日期版面配置區 4"/>
          <p:cNvSpPr>
            <a:spLocks noGrp="1"/>
          </p:cNvSpPr>
          <p:nvPr>
            <p:ph type="dt" sz="half" idx="10"/>
          </p:nvPr>
        </p:nvSpPr>
        <p:spPr/>
        <p:txBody>
          <a:bodyPr/>
          <a:lstStyle>
            <a:extLst/>
          </a:lstStyle>
          <a:p>
            <a:fld id="{E39E8015-F91C-43B0-BD27-F29C355D0015}" type="datetimeFigureOut">
              <a:rPr lang="en-US" smtClean="0"/>
              <a:pPr/>
              <a:t>5/30/2016</a:t>
            </a:fld>
            <a:endParaRPr lang="en-US"/>
          </a:p>
        </p:txBody>
      </p:sp>
      <p:sp>
        <p:nvSpPr>
          <p:cNvPr id="6" name="頁尾版面配置區 5"/>
          <p:cNvSpPr>
            <a:spLocks noGrp="1"/>
          </p:cNvSpPr>
          <p:nvPr>
            <p:ph type="ftr" sz="quarter" idx="11"/>
          </p:nvPr>
        </p:nvSpPr>
        <p:spPr/>
        <p:txBody>
          <a:bodyPr/>
          <a:lstStyle>
            <a:extLst/>
          </a:lstStyle>
          <a:p>
            <a:endParaRPr lang="en-US"/>
          </a:p>
        </p:txBody>
      </p:sp>
      <p:sp>
        <p:nvSpPr>
          <p:cNvPr id="7" name="投影片編號版面配置區 6"/>
          <p:cNvSpPr>
            <a:spLocks noGrp="1"/>
          </p:cNvSpPr>
          <p:nvPr>
            <p:ph type="sldNum" sz="quarter" idx="12"/>
          </p:nvPr>
        </p:nvSpPr>
        <p:spPr/>
        <p:txBody>
          <a:bodyPr/>
          <a:lstStyle>
            <a:extLst/>
          </a:lstStyle>
          <a:p>
            <a:fld id="{1EE65344-270C-4BA9-A1B8-556F926445B7}" type="slidenum">
              <a:rPr lang="en-US" smtClean="0"/>
              <a:pPr/>
              <a:t>‹#›</a:t>
            </a:fld>
            <a:endParaRPr 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zh-TW" altLang="en-US" smtClean="0"/>
              <a:t>按一下以編輯母片標題樣式</a:t>
            </a:r>
            <a:endParaRPr kumimoji="0" lang="en-US"/>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39E8015-F91C-43B0-BD27-F29C355D0015}" type="datetimeFigureOut">
              <a:rPr lang="en-US" smtClean="0"/>
              <a:pPr/>
              <a:t>5/30/2016</a:t>
            </a:fld>
            <a:endParaRPr 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投影片編號版面配置區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EE65344-270C-4BA9-A1B8-556F926445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5856" y="980728"/>
            <a:ext cx="5105400" cy="2868168"/>
          </a:xfrm>
        </p:spPr>
        <p:txBody>
          <a:bodyPr/>
          <a:lstStyle/>
          <a:p>
            <a:pPr algn="l"/>
            <a:r>
              <a:rPr lang="en-US" altLang="zh-HK" sz="5000" b="1" dirty="0" smtClean="0">
                <a:latin typeface="Arial Unicode MS" panose="020B0604020202020204" pitchFamily="34" charset="-120"/>
                <a:ea typeface="Arial Unicode MS" panose="020B0604020202020204" pitchFamily="34" charset="-120"/>
                <a:cs typeface="Arial Unicode MS" panose="020B0604020202020204" pitchFamily="34" charset="-120"/>
              </a:rPr>
              <a:t>Leadership Enhancement for Serving Principals</a:t>
            </a:r>
            <a:endParaRPr lang="zh-HK" altLang="en-US" sz="50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 name="Subtitle 2"/>
          <p:cNvSpPr>
            <a:spLocks noGrp="1"/>
          </p:cNvSpPr>
          <p:nvPr>
            <p:ph type="subTitle" idx="1"/>
          </p:nvPr>
        </p:nvSpPr>
        <p:spPr>
          <a:xfrm>
            <a:off x="2843808" y="3933056"/>
            <a:ext cx="6120680" cy="2376264"/>
          </a:xfrm>
        </p:spPr>
        <p:txBody>
          <a:bodyPr>
            <a:normAutofit/>
          </a:bodyPr>
          <a:lstStyle/>
          <a:p>
            <a:pPr algn="l"/>
            <a:r>
              <a:rPr lang="en-US" altLang="zh-HK" b="1" dirty="0">
                <a:latin typeface="Arial Unicode MS" panose="020B0604020202020204" pitchFamily="34" charset="-120"/>
                <a:ea typeface="Arial Unicode MS" panose="020B0604020202020204" pitchFamily="34" charset="-120"/>
                <a:cs typeface="Arial Unicode MS" panose="020B0604020202020204" pitchFamily="34" charset="-120"/>
              </a:rPr>
              <a:t>Learning and </a:t>
            </a:r>
            <a:r>
              <a:rPr lang="en-US" altLang="zh-HK" b="1" dirty="0" smtClean="0">
                <a:latin typeface="Arial Unicode MS" panose="020B0604020202020204" pitchFamily="34" charset="-120"/>
                <a:ea typeface="Arial Unicode MS" panose="020B0604020202020204" pitchFamily="34" charset="-120"/>
                <a:cs typeface="Arial Unicode MS" panose="020B0604020202020204" pitchFamily="34" charset="-120"/>
              </a:rPr>
              <a:t>Reflection</a:t>
            </a:r>
          </a:p>
          <a:p>
            <a:pPr algn="l"/>
            <a:r>
              <a:rPr lang="en-US" altLang="zh-HK" b="1" dirty="0" smtClean="0">
                <a:latin typeface="Arial Unicode MS" panose="020B0604020202020204" pitchFamily="34" charset="-120"/>
                <a:ea typeface="Arial Unicode MS" panose="020B0604020202020204" pitchFamily="34" charset="-120"/>
                <a:cs typeface="Arial Unicode MS" panose="020B0604020202020204" pitchFamily="34" charset="-120"/>
              </a:rPr>
              <a:t>Group 5</a:t>
            </a:r>
          </a:p>
          <a:p>
            <a:pPr algn="l"/>
            <a:r>
              <a:rPr lang="en-US" altLang="zh-HK" b="1" dirty="0" smtClean="0">
                <a:latin typeface="Arial Unicode MS" panose="020B0604020202020204" pitchFamily="34" charset="-120"/>
                <a:ea typeface="Arial Unicode MS" panose="020B0604020202020204" pitchFamily="34" charset="-120"/>
                <a:cs typeface="Arial Unicode MS" panose="020B0604020202020204" pitchFamily="34" charset="-120"/>
              </a:rPr>
              <a:t>Anne Chan </a:t>
            </a:r>
            <a:r>
              <a:rPr lang="en-US" altLang="zh-HK" b="1" dirty="0" smtClean="0">
                <a:latin typeface="Arial Unicode MS" panose="020B0604020202020204" pitchFamily="34" charset="-120"/>
                <a:ea typeface="Arial Unicode MS" panose="020B0604020202020204" pitchFamily="34" charset="-120"/>
                <a:cs typeface="Arial Unicode MS" panose="020B0604020202020204" pitchFamily="34" charset="-120"/>
              </a:rPr>
              <a:t>, CCC Ming Yin College</a:t>
            </a:r>
          </a:p>
          <a:p>
            <a:pPr algn="l"/>
            <a:r>
              <a:rPr lang="en-US" altLang="zh-HK" b="1" dirty="0" err="1" smtClean="0">
                <a:latin typeface="Arial Unicode MS" panose="020B0604020202020204" pitchFamily="34" charset="-120"/>
                <a:ea typeface="Arial Unicode MS" panose="020B0604020202020204" pitchFamily="34" charset="-120"/>
                <a:cs typeface="Arial Unicode MS" panose="020B0604020202020204" pitchFamily="34" charset="-120"/>
              </a:rPr>
              <a:t>Gyver</a:t>
            </a:r>
            <a:r>
              <a:rPr lang="en-US" altLang="zh-HK" b="1" dirty="0" smtClean="0">
                <a:latin typeface="Arial Unicode MS" panose="020B0604020202020204" pitchFamily="34" charset="-120"/>
                <a:ea typeface="Arial Unicode MS" panose="020B0604020202020204" pitchFamily="34" charset="-120"/>
                <a:cs typeface="Arial Unicode MS" panose="020B0604020202020204" pitchFamily="34" charset="-120"/>
              </a:rPr>
              <a:t> Lau, Chinese YMCA College</a:t>
            </a:r>
            <a:endParaRPr lang="zh-HK" altLang="en-US"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88640"/>
            <a:ext cx="1738536" cy="626328"/>
          </a:xfrm>
        </p:spPr>
        <p:txBody>
          <a:bodyPr>
            <a:normAutofit/>
          </a:bodyPr>
          <a:lstStyle/>
          <a:p>
            <a:r>
              <a:rPr lang="en-US" altLang="zh-HK" sz="3400" dirty="0">
                <a:solidFill>
                  <a:schemeClr val="accent1">
                    <a:lumMod val="75000"/>
                  </a:schemeClr>
                </a:solidFill>
              </a:rPr>
              <a:t>Skills</a:t>
            </a:r>
            <a:endParaRPr lang="zh-HK" altLang="en-US" sz="3400" dirty="0">
              <a:solidFill>
                <a:schemeClr val="accent1">
                  <a:lumMod val="75000"/>
                </a:schemeClr>
              </a:solidFill>
            </a:endParaRPr>
          </a:p>
        </p:txBody>
      </p:sp>
      <p:sp>
        <p:nvSpPr>
          <p:cNvPr id="3" name="內容版面配置區 2"/>
          <p:cNvSpPr>
            <a:spLocks noGrp="1"/>
          </p:cNvSpPr>
          <p:nvPr>
            <p:ph idx="1"/>
          </p:nvPr>
        </p:nvSpPr>
        <p:spPr>
          <a:xfrm>
            <a:off x="323528" y="1052736"/>
            <a:ext cx="7632848" cy="5544616"/>
          </a:xfrm>
        </p:spPr>
        <p:txBody>
          <a:bodyPr>
            <a:noAutofit/>
          </a:bodyPr>
          <a:lstStyle/>
          <a:p>
            <a:pPr algn="just"/>
            <a:r>
              <a:rPr lang="en-US" altLang="zh-HK" sz="19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Leadership skills </a:t>
            </a:r>
          </a:p>
          <a:p>
            <a:pPr algn="just"/>
            <a:r>
              <a:rPr lang="en-US" altLang="zh-HK" sz="1900" dirty="0" smtClean="0">
                <a:latin typeface="Arial Unicode MS" panose="020B0604020202020204" pitchFamily="34" charset="-120"/>
                <a:ea typeface="Arial Unicode MS" panose="020B0604020202020204" pitchFamily="34" charset="-120"/>
                <a:cs typeface="Arial Unicode MS" panose="020B0604020202020204" pitchFamily="34" charset="-120"/>
              </a:rPr>
              <a:t>The </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ability of the leader(s) to lead, to train and to work collaboratively to </a:t>
            </a:r>
            <a:r>
              <a:rPr lang="en-US" altLang="zh-HK" sz="19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create a vision </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and to meet the need of the market.</a:t>
            </a:r>
          </a:p>
          <a:p>
            <a:pPr algn="just"/>
            <a:r>
              <a:rPr lang="en-US" altLang="zh-HK" sz="19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Communication </a:t>
            </a:r>
            <a:r>
              <a:rPr lang="en-US" altLang="zh-HK" sz="19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skills </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are essential in all tiers of work performance.  The management trainee program offered by </a:t>
            </a:r>
            <a:r>
              <a:rPr lang="en-US" altLang="zh-HK" sz="1900" dirty="0" err="1">
                <a:latin typeface="Arial Unicode MS" panose="020B0604020202020204" pitchFamily="34" charset="-120"/>
                <a:ea typeface="Arial Unicode MS" panose="020B0604020202020204" pitchFamily="34" charset="-120"/>
                <a:cs typeface="Arial Unicode MS" panose="020B0604020202020204" pitchFamily="34" charset="-120"/>
              </a:rPr>
              <a:t>Legan</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 showed how the company picked the right person to train and how the company mentored the right person to continue to learn.</a:t>
            </a:r>
          </a:p>
          <a:p>
            <a:pPr algn="just"/>
            <a:r>
              <a:rPr lang="en-US" altLang="zh-HK" sz="19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Cross </a:t>
            </a:r>
            <a:r>
              <a:rPr lang="en-US" altLang="zh-HK" sz="19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disciplinary skills </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are required in all kinds of problem solving in business operation.  </a:t>
            </a:r>
          </a:p>
          <a:p>
            <a:pPr algn="just"/>
            <a:r>
              <a:rPr lang="en-US" altLang="zh-HK" sz="1900" dirty="0" smtClean="0">
                <a:latin typeface="Arial Unicode MS" panose="020B0604020202020204" pitchFamily="34" charset="-120"/>
                <a:ea typeface="Arial Unicode MS" panose="020B0604020202020204" pitchFamily="34" charset="-120"/>
                <a:cs typeface="Arial Unicode MS" panose="020B0604020202020204" pitchFamily="34" charset="-120"/>
              </a:rPr>
              <a:t>Most </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schools are still facing the problem of </a:t>
            </a:r>
            <a:r>
              <a:rPr lang="en-US" altLang="zh-HK" sz="19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making holistic approach in school change</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  Most subjects are still </a:t>
            </a:r>
            <a:r>
              <a:rPr lang="en-US" altLang="zh-HK" sz="19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segregated</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 in their own knowledge domain and they find it hard to collaborate in helping students to understand the changing world in a holistic manner.</a:t>
            </a:r>
          </a:p>
          <a:p>
            <a:pPr algn="just"/>
            <a:r>
              <a:rPr lang="en-US" altLang="zh-HK" sz="19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Giving </a:t>
            </a:r>
            <a:r>
              <a:rPr lang="en-US" altLang="zh-HK" sz="19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incentive, giving direction, monitoring the execution of jobs </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are required.</a:t>
            </a:r>
          </a:p>
          <a:p>
            <a:pPr algn="just"/>
            <a:endParaRPr lang="zh-HK" altLang="en-US" sz="19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87181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60648"/>
            <a:ext cx="1450504" cy="626328"/>
          </a:xfrm>
        </p:spPr>
        <p:txBody>
          <a:bodyPr>
            <a:normAutofit/>
          </a:bodyPr>
          <a:lstStyle/>
          <a:p>
            <a:r>
              <a:rPr lang="en-US" altLang="zh-HK" sz="3400" dirty="0">
                <a:solidFill>
                  <a:schemeClr val="accent1">
                    <a:lumMod val="75000"/>
                  </a:schemeClr>
                </a:solidFill>
              </a:rPr>
              <a:t>Keep</a:t>
            </a:r>
            <a:endParaRPr lang="zh-HK" altLang="en-US" sz="3400" dirty="0">
              <a:solidFill>
                <a:schemeClr val="accent1">
                  <a:lumMod val="75000"/>
                </a:schemeClr>
              </a:solidFill>
            </a:endParaRPr>
          </a:p>
        </p:txBody>
      </p:sp>
      <p:sp>
        <p:nvSpPr>
          <p:cNvPr id="3" name="內容版面配置區 2"/>
          <p:cNvSpPr>
            <a:spLocks noGrp="1"/>
          </p:cNvSpPr>
          <p:nvPr>
            <p:ph idx="1"/>
          </p:nvPr>
        </p:nvSpPr>
        <p:spPr>
          <a:xfrm>
            <a:off x="323528" y="980728"/>
            <a:ext cx="7704856" cy="5877272"/>
          </a:xfrm>
        </p:spPr>
        <p:txBody>
          <a:bodyPr>
            <a:noAutofit/>
          </a:bodyPr>
          <a:lstStyle/>
          <a:p>
            <a:pPr algn="just"/>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I will keep moving on to </a:t>
            </a:r>
            <a:r>
              <a:rPr lang="en-US" altLang="zh-HK" sz="19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help the school change </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its organization structure to meet the changing requirement of the new curriculum needs as what I learnt from </a:t>
            </a:r>
            <a:r>
              <a:rPr lang="en-US" altLang="zh-HK" sz="1900" dirty="0" err="1">
                <a:latin typeface="Arial Unicode MS" panose="020B0604020202020204" pitchFamily="34" charset="-120"/>
                <a:ea typeface="Arial Unicode MS" panose="020B0604020202020204" pitchFamily="34" charset="-120"/>
                <a:cs typeface="Arial Unicode MS" panose="020B0604020202020204" pitchFamily="34" charset="-120"/>
              </a:rPr>
              <a:t>Legan</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 is that the leader should keep changing with the demand of the market.  Though initiating change will cause resistance, and sometimes change will slower the performance of the organization, a change in the right direction will help the organization to continue to grow.  It is a necessary movement to help the organization to sustain its growth.</a:t>
            </a:r>
          </a:p>
          <a:p>
            <a:pPr algn="just"/>
            <a:endPar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endParaRPr>
          </a:p>
          <a:p>
            <a:pPr algn="just"/>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I will keep </a:t>
            </a:r>
            <a:r>
              <a:rPr lang="en-US" altLang="zh-HK" sz="19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my style of communication</a:t>
            </a:r>
            <a:r>
              <a:rPr lang="en-US" altLang="zh-HK" sz="1900" b="1"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and to let ALL staff have a channel to share what they want, what they need and what they think about the ‘change’ I initiated in school.  I will listen to them and will try to share their worries.  As what I learnt from </a:t>
            </a:r>
            <a:r>
              <a:rPr lang="en-US" altLang="zh-HK" sz="1900" dirty="0" err="1">
                <a:latin typeface="Arial Unicode MS" panose="020B0604020202020204" pitchFamily="34" charset="-120"/>
                <a:ea typeface="Arial Unicode MS" panose="020B0604020202020204" pitchFamily="34" charset="-120"/>
                <a:cs typeface="Arial Unicode MS" panose="020B0604020202020204" pitchFamily="34" charset="-120"/>
              </a:rPr>
              <a:t>Legan</a:t>
            </a:r>
            <a:r>
              <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rPr>
              <a:t>, good leaders are good ‘role models’. In a school, the school leader should always be able to demonstrate ‘instructional leadership’ and to show frontline teachers how to solve problems in a school context, from teaching, classroom management, dealing with parents and working with the external school partners.  It is important to build a community with good trust.</a:t>
            </a:r>
          </a:p>
          <a:p>
            <a:pPr algn="just"/>
            <a:endParaRPr lang="en-US" altLang="zh-HK" sz="1900" dirty="0">
              <a:latin typeface="Arial Unicode MS" panose="020B0604020202020204" pitchFamily="34" charset="-120"/>
              <a:ea typeface="Arial Unicode MS" panose="020B0604020202020204" pitchFamily="34" charset="-120"/>
              <a:cs typeface="Arial Unicode MS" panose="020B0604020202020204" pitchFamily="34" charset="-120"/>
            </a:endParaRPr>
          </a:p>
          <a:p>
            <a:pPr algn="just"/>
            <a:endParaRPr lang="zh-HK" altLang="en-US" sz="19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82497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640"/>
            <a:ext cx="2026568" cy="698336"/>
          </a:xfrm>
        </p:spPr>
        <p:txBody>
          <a:bodyPr>
            <a:normAutofit/>
          </a:bodyPr>
          <a:lstStyle/>
          <a:p>
            <a:r>
              <a:rPr lang="en-US" altLang="zh-HK" sz="3400" dirty="0">
                <a:solidFill>
                  <a:schemeClr val="accent1">
                    <a:lumMod val="75000"/>
                  </a:schemeClr>
                </a:solidFill>
              </a:rPr>
              <a:t>Change</a:t>
            </a:r>
            <a:endParaRPr lang="zh-HK" altLang="en-US" sz="3400" dirty="0">
              <a:solidFill>
                <a:schemeClr val="accent1">
                  <a:lumMod val="75000"/>
                </a:schemeClr>
              </a:solidFill>
            </a:endParaRPr>
          </a:p>
        </p:txBody>
      </p:sp>
      <p:sp>
        <p:nvSpPr>
          <p:cNvPr id="3" name="內容版面配置區 2"/>
          <p:cNvSpPr>
            <a:spLocks noGrp="1"/>
          </p:cNvSpPr>
          <p:nvPr>
            <p:ph idx="1"/>
          </p:nvPr>
        </p:nvSpPr>
        <p:spPr>
          <a:xfrm>
            <a:off x="323528" y="1052736"/>
            <a:ext cx="7704856" cy="5472608"/>
          </a:xfrm>
        </p:spPr>
        <p:txBody>
          <a:bodyPr>
            <a:noAutofit/>
          </a:bodyPr>
          <a:lstStyle/>
          <a:p>
            <a:pPr algn="just"/>
            <a:r>
              <a:rPr lang="en-US" altLang="zh-HK" sz="1800" dirty="0">
                <a:latin typeface="Arial Unicode MS" panose="020B0604020202020204" pitchFamily="34" charset="-120"/>
                <a:ea typeface="Arial Unicode MS" panose="020B0604020202020204" pitchFamily="34" charset="-120"/>
                <a:cs typeface="Arial Unicode MS" panose="020B0604020202020204" pitchFamily="34" charset="-120"/>
              </a:rPr>
              <a:t>I will try to change the pace of the reform I try to take.  Learning from the </a:t>
            </a:r>
            <a:r>
              <a:rPr lang="en-US" altLang="zh-HK" sz="1800" dirty="0" err="1">
                <a:latin typeface="Arial Unicode MS" panose="020B0604020202020204" pitchFamily="34" charset="-120"/>
                <a:ea typeface="Arial Unicode MS" panose="020B0604020202020204" pitchFamily="34" charset="-120"/>
                <a:cs typeface="Arial Unicode MS" panose="020B0604020202020204" pitchFamily="34" charset="-120"/>
              </a:rPr>
              <a:t>Legan</a:t>
            </a:r>
            <a:r>
              <a:rPr lang="en-US" altLang="zh-HK" sz="1800" dirty="0">
                <a:latin typeface="Arial Unicode MS" panose="020B0604020202020204" pitchFamily="34" charset="-120"/>
                <a:ea typeface="Arial Unicode MS" panose="020B0604020202020204" pitchFamily="34" charset="-120"/>
                <a:cs typeface="Arial Unicode MS" panose="020B0604020202020204" pitchFamily="34" charset="-120"/>
              </a:rPr>
              <a:t> example, the </a:t>
            </a:r>
            <a:r>
              <a:rPr lang="en-US" altLang="zh-HK" sz="18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strategic plan on an organization’s development have to be built on it established culture</a:t>
            </a:r>
            <a:r>
              <a:rPr lang="en-US" altLang="zh-HK" sz="1800" dirty="0">
                <a:latin typeface="Arial Unicode MS" panose="020B0604020202020204" pitchFamily="34" charset="-120"/>
                <a:ea typeface="Arial Unicode MS" panose="020B0604020202020204" pitchFamily="34" charset="-120"/>
                <a:cs typeface="Arial Unicode MS" panose="020B0604020202020204" pitchFamily="34" charset="-120"/>
              </a:rPr>
              <a:t>.  In order to maintain a sustainable growth, it is important to expand its business (moving from the core to the fringe; and from the established to the new).  However, it is more important to stand back and plan before taking the move. Before any huge reform is to be carried out, consensus among the significant team players should be reached.  It is until trust is built and respect is earned, then reform can be carried out smoothly. Getting the right pace in change implementation is more important to meet the setting schedule for the change to be carried out.</a:t>
            </a:r>
          </a:p>
          <a:p>
            <a:pPr algn="just"/>
            <a:endParaRPr lang="en-US" altLang="zh-HK" sz="1800" dirty="0">
              <a:latin typeface="Arial Unicode MS" panose="020B0604020202020204" pitchFamily="34" charset="-120"/>
              <a:ea typeface="Arial Unicode MS" panose="020B0604020202020204" pitchFamily="34" charset="-120"/>
              <a:cs typeface="Arial Unicode MS" panose="020B0604020202020204" pitchFamily="34" charset="-120"/>
            </a:endParaRPr>
          </a:p>
          <a:p>
            <a:pPr algn="just"/>
            <a:r>
              <a:rPr lang="en-US" altLang="zh-HK" sz="1800" dirty="0">
                <a:latin typeface="Arial Unicode MS" panose="020B0604020202020204" pitchFamily="34" charset="-120"/>
                <a:ea typeface="Arial Unicode MS" panose="020B0604020202020204" pitchFamily="34" charset="-120"/>
                <a:cs typeface="Arial Unicode MS" panose="020B0604020202020204" pitchFamily="34" charset="-120"/>
              </a:rPr>
              <a:t>I may try to learn to be more careful and pay more attention to the </a:t>
            </a:r>
            <a:r>
              <a:rPr lang="en-US" altLang="zh-HK" sz="18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precision requirement</a:t>
            </a:r>
            <a:r>
              <a:rPr lang="en-US" altLang="zh-HK" sz="1800" dirty="0">
                <a:latin typeface="Arial Unicode MS" panose="020B0604020202020204" pitchFamily="34" charset="-120"/>
                <a:ea typeface="Arial Unicode MS" panose="020B0604020202020204" pitchFamily="34" charset="-120"/>
                <a:cs typeface="Arial Unicode MS" panose="020B0604020202020204" pitchFamily="34" charset="-120"/>
              </a:rPr>
              <a:t>. Learning from the building of the data </a:t>
            </a:r>
            <a:r>
              <a:rPr lang="en-US" altLang="zh-HK" sz="1800" dirty="0" err="1">
                <a:latin typeface="Arial Unicode MS" panose="020B0604020202020204" pitchFamily="34" charset="-120"/>
                <a:ea typeface="Arial Unicode MS" panose="020B0604020202020204" pitchFamily="34" charset="-120"/>
                <a:cs typeface="Arial Unicode MS" panose="020B0604020202020204" pitchFamily="34" charset="-120"/>
              </a:rPr>
              <a:t>centre</a:t>
            </a:r>
            <a:r>
              <a:rPr lang="en-US" altLang="zh-HK" sz="1800" dirty="0">
                <a:latin typeface="Arial Unicode MS" panose="020B0604020202020204" pitchFamily="34" charset="-120"/>
                <a:ea typeface="Arial Unicode MS" panose="020B0604020202020204" pitchFamily="34" charset="-120"/>
                <a:cs typeface="Arial Unicode MS" panose="020B0604020202020204" pitchFamily="34" charset="-120"/>
              </a:rPr>
              <a:t> where precision and contingency calculation is of paramount importance, I shall ask myself to put more time and effort in making sure that the outcome of the completed task is of excellent quality.  The more time and effort spent, the more gain. Passion and dedication is a must to make things work. </a:t>
            </a:r>
            <a:endParaRPr lang="zh-HK" altLang="en-US" sz="1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184520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2818656" cy="554320"/>
          </a:xfrm>
        </p:spPr>
        <p:txBody>
          <a:bodyPr>
            <a:normAutofit/>
          </a:bodyPr>
          <a:lstStyle/>
          <a:p>
            <a:r>
              <a:rPr lang="en-US" altLang="zh-HK" sz="3400" dirty="0">
                <a:solidFill>
                  <a:schemeClr val="accent1">
                    <a:lumMod val="75000"/>
                  </a:schemeClr>
                </a:solidFill>
              </a:rPr>
              <a:t>Reflection</a:t>
            </a:r>
            <a:endParaRPr lang="zh-HK" altLang="en-US" sz="3400" dirty="0">
              <a:solidFill>
                <a:schemeClr val="accent1">
                  <a:lumMod val="75000"/>
                </a:schemeClr>
              </a:solidFill>
            </a:endParaRPr>
          </a:p>
        </p:txBody>
      </p:sp>
      <p:sp>
        <p:nvSpPr>
          <p:cNvPr id="3" name="內容版面配置區 2"/>
          <p:cNvSpPr>
            <a:spLocks noGrp="1"/>
          </p:cNvSpPr>
          <p:nvPr>
            <p:ph idx="1"/>
          </p:nvPr>
        </p:nvSpPr>
        <p:spPr>
          <a:xfrm>
            <a:off x="592460" y="1628800"/>
            <a:ext cx="7239000" cy="4846320"/>
          </a:xfrm>
        </p:spPr>
        <p:txBody>
          <a:bodyPr/>
          <a:lstStyle/>
          <a:p>
            <a:pPr marL="0" indent="0" algn="ctr">
              <a:buNone/>
            </a:pPr>
            <a:r>
              <a:rPr lang="en-US" altLang="zh-HK" b="1" dirty="0" smtClean="0">
                <a:latin typeface="Arial Unicode MS" panose="020B0604020202020204" pitchFamily="34" charset="-120"/>
                <a:ea typeface="Arial Unicode MS" panose="020B0604020202020204" pitchFamily="34" charset="-120"/>
                <a:cs typeface="Arial Unicode MS" panose="020B0604020202020204" pitchFamily="34" charset="-120"/>
              </a:rPr>
              <a:t>Synergy</a:t>
            </a:r>
          </a:p>
          <a:p>
            <a:pPr marL="0" indent="0" algn="ctr">
              <a:buNone/>
            </a:pPr>
            <a:r>
              <a:rPr lang="en-US" altLang="zh-HK" b="1"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Proactive</a:t>
            </a:r>
          </a:p>
          <a:p>
            <a:pPr marL="0" indent="0" algn="ctr">
              <a:buNone/>
            </a:pPr>
            <a:r>
              <a:rPr lang="en-US" altLang="zh-HK"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Role modelling</a:t>
            </a:r>
          </a:p>
          <a:p>
            <a:pPr marL="0" indent="0" algn="ctr">
              <a:buNone/>
            </a:pPr>
            <a:r>
              <a:rPr lang="en-US" altLang="zh-HK" b="1" dirty="0" smtClean="0">
                <a:solidFill>
                  <a:srgbClr val="00B050"/>
                </a:solidFill>
                <a:latin typeface="Arial Unicode MS" panose="020B0604020202020204" pitchFamily="34" charset="-120"/>
                <a:ea typeface="Arial Unicode MS" panose="020B0604020202020204" pitchFamily="34" charset="-120"/>
                <a:cs typeface="Arial Unicode MS" panose="020B0604020202020204" pitchFamily="34" charset="-120"/>
              </a:rPr>
              <a:t>Stop and Think</a:t>
            </a:r>
          </a:p>
          <a:p>
            <a:pPr marL="0" indent="0" algn="ctr">
              <a:buNone/>
            </a:pPr>
            <a:r>
              <a:rPr lang="en-US" altLang="zh-HK" b="1" dirty="0" smtClean="0">
                <a:solidFill>
                  <a:srgbClr val="D86C30"/>
                </a:solidFill>
                <a:latin typeface="Arial Unicode MS" panose="020B0604020202020204" pitchFamily="34" charset="-120"/>
                <a:ea typeface="Arial Unicode MS" panose="020B0604020202020204" pitchFamily="34" charset="-120"/>
                <a:cs typeface="Arial Unicode MS" panose="020B0604020202020204" pitchFamily="34" charset="-120"/>
              </a:rPr>
              <a:t>Organizational restructure</a:t>
            </a:r>
          </a:p>
          <a:p>
            <a:pPr marL="0" indent="0">
              <a:buNone/>
            </a:pPr>
            <a:endParaRPr lang="en-US" altLang="zh-HK" b="1" dirty="0" smtClean="0">
              <a:solidFill>
                <a:srgbClr val="D86C30"/>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marL="0" indent="0" algn="ctr">
              <a:buNone/>
            </a:pPr>
            <a:endParaRPr lang="en-US" altLang="zh-HK" sz="4800" b="1"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marL="0" indent="0" algn="ctr">
              <a:buNone/>
            </a:pPr>
            <a:r>
              <a:rPr lang="en-US" altLang="zh-HK" sz="4800" b="1" dirty="0" smtClean="0">
                <a:latin typeface="Arial Unicode MS" panose="020B0604020202020204" pitchFamily="34" charset="-120"/>
                <a:ea typeface="Arial Unicode MS" panose="020B0604020202020204" pitchFamily="34" charset="-120"/>
                <a:cs typeface="Arial Unicode MS" panose="020B0604020202020204" pitchFamily="34" charset="-120"/>
              </a:rPr>
              <a:t>A learning organization</a:t>
            </a:r>
            <a:endParaRPr lang="zh-HK" altLang="en-US" sz="48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4" name="向下箭號 3"/>
          <p:cNvSpPr/>
          <p:nvPr/>
        </p:nvSpPr>
        <p:spPr>
          <a:xfrm>
            <a:off x="3982033" y="4365104"/>
            <a:ext cx="64807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3478126"/>
            <a:ext cx="1080120" cy="191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052736"/>
            <a:ext cx="2539649" cy="190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00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88640"/>
            <a:ext cx="7239000" cy="698336"/>
          </a:xfrm>
        </p:spPr>
        <p:txBody>
          <a:bodyPr>
            <a:normAutofit/>
          </a:bodyPr>
          <a:lstStyle/>
          <a:p>
            <a:r>
              <a:rPr lang="en-US" altLang="zh-HK" sz="3400" dirty="0">
                <a:solidFill>
                  <a:schemeClr val="accent1">
                    <a:lumMod val="75000"/>
                  </a:schemeClr>
                </a:solidFill>
              </a:rPr>
              <a:t>Instructional Leadership</a:t>
            </a:r>
            <a:endParaRPr lang="zh-HK" altLang="en-US" sz="3400" dirty="0">
              <a:solidFill>
                <a:schemeClr val="accent1">
                  <a:lumMod val="75000"/>
                </a:schemeClr>
              </a:solidFill>
            </a:endParaRPr>
          </a:p>
        </p:txBody>
      </p:sp>
      <p:sp>
        <p:nvSpPr>
          <p:cNvPr id="3" name="內容版面配置區 2"/>
          <p:cNvSpPr>
            <a:spLocks noGrp="1"/>
          </p:cNvSpPr>
          <p:nvPr>
            <p:ph idx="1"/>
          </p:nvPr>
        </p:nvSpPr>
        <p:spPr>
          <a:xfrm>
            <a:off x="395536" y="1340768"/>
            <a:ext cx="7239000" cy="3960440"/>
          </a:xfrm>
        </p:spPr>
        <p:txBody>
          <a:bodyPr>
            <a:normAutofit/>
          </a:bodyPr>
          <a:lstStyle/>
          <a:p>
            <a:r>
              <a:rPr lang="en-US" altLang="zh-HK" sz="2500" dirty="0">
                <a:latin typeface="Arial Unicode MS" panose="020B0604020202020204" pitchFamily="34" charset="-120"/>
                <a:ea typeface="Arial Unicode MS" panose="020B0604020202020204" pitchFamily="34" charset="-120"/>
                <a:cs typeface="Arial Unicode MS" panose="020B0604020202020204" pitchFamily="34" charset="-120"/>
              </a:rPr>
              <a:t>Organizational </a:t>
            </a:r>
            <a:r>
              <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rPr>
              <a:t>Review</a:t>
            </a:r>
          </a:p>
          <a:p>
            <a:pPr marL="0" indent="0">
              <a:buNone/>
            </a:pPr>
            <a:endParaRPr lang="en-US" altLang="zh-HK" sz="2500" dirty="0">
              <a:latin typeface="Arial Unicode MS" panose="020B0604020202020204" pitchFamily="34" charset="-120"/>
              <a:ea typeface="Arial Unicode MS" panose="020B0604020202020204" pitchFamily="34" charset="-120"/>
              <a:cs typeface="Arial Unicode MS" panose="020B0604020202020204" pitchFamily="34" charset="-120"/>
            </a:endParaRPr>
          </a:p>
          <a:p>
            <a:pPr lvl="1"/>
            <a:r>
              <a:rPr lang="en-US" altLang="zh-HK" sz="25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Specialization</a:t>
            </a:r>
          </a:p>
          <a:p>
            <a:pPr lvl="1"/>
            <a:r>
              <a:rPr lang="en-US" altLang="zh-HK" sz="25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Lines of command</a:t>
            </a:r>
          </a:p>
          <a:p>
            <a:pPr marL="457200" lvl="1" indent="0">
              <a:buNone/>
            </a:pPr>
            <a:endParaRPr lang="en-US" altLang="zh-HK" dirty="0" smtClean="0"/>
          </a:p>
        </p:txBody>
      </p:sp>
      <p:pic>
        <p:nvPicPr>
          <p:cNvPr id="1026" name="Picture 2" descr="C:\Users\user\Desktop\working\PowerPoint\Purchased-Learn-and-Lead-iStock_000008275141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645024"/>
            <a:ext cx="4104456" cy="273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962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04664"/>
            <a:ext cx="7239000" cy="626328"/>
          </a:xfrm>
        </p:spPr>
        <p:txBody>
          <a:bodyPr>
            <a:normAutofit/>
          </a:bodyPr>
          <a:lstStyle/>
          <a:p>
            <a:r>
              <a:rPr lang="en-US" altLang="zh-HK" sz="3400" dirty="0">
                <a:solidFill>
                  <a:schemeClr val="accent1">
                    <a:lumMod val="75000"/>
                  </a:schemeClr>
                </a:solidFill>
              </a:rPr>
              <a:t>Instructional Leadership</a:t>
            </a:r>
            <a:endParaRPr lang="zh-HK" altLang="en-US" sz="3400" dirty="0">
              <a:solidFill>
                <a:schemeClr val="accent1">
                  <a:lumMod val="75000"/>
                </a:schemeClr>
              </a:solidFill>
            </a:endParaRPr>
          </a:p>
        </p:txBody>
      </p:sp>
      <p:sp>
        <p:nvSpPr>
          <p:cNvPr id="3" name="內容版面配置區 2"/>
          <p:cNvSpPr>
            <a:spLocks noGrp="1"/>
          </p:cNvSpPr>
          <p:nvPr>
            <p:ph idx="1"/>
          </p:nvPr>
        </p:nvSpPr>
        <p:spPr>
          <a:xfrm>
            <a:off x="251520" y="1340768"/>
            <a:ext cx="6696744" cy="3115728"/>
          </a:xfrm>
        </p:spPr>
        <p:txBody>
          <a:bodyPr>
            <a:normAutofit/>
          </a:bodyPr>
          <a:lstStyle/>
          <a:p>
            <a:r>
              <a:rPr lang="en-US" altLang="zh-HK" sz="2500" dirty="0" err="1" smtClean="0">
                <a:latin typeface="Arial Unicode MS" panose="020B0604020202020204" pitchFamily="34" charset="-120"/>
                <a:ea typeface="Arial Unicode MS" panose="020B0604020202020204" pitchFamily="34" charset="-120"/>
                <a:cs typeface="Arial Unicode MS" panose="020B0604020202020204" pitchFamily="34" charset="-120"/>
              </a:rPr>
              <a:t>Teacherpreneurs</a:t>
            </a:r>
            <a:r>
              <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p>
          <a:p>
            <a:endPar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lvl="1"/>
            <a:r>
              <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Uplifting young teachers</a:t>
            </a:r>
          </a:p>
          <a:p>
            <a:pPr lvl="1"/>
            <a:r>
              <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Enhancing experienced teachers</a:t>
            </a:r>
          </a:p>
          <a:p>
            <a:pPr lvl="1"/>
            <a:r>
              <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Nurturing middle managers</a:t>
            </a:r>
          </a:p>
          <a:p>
            <a:pPr lvl="1"/>
            <a:r>
              <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Empowering future leaders</a:t>
            </a:r>
          </a:p>
        </p:txBody>
      </p:sp>
      <p:pic>
        <p:nvPicPr>
          <p:cNvPr id="2050" name="Picture 2" descr="C:\Users\user\Desktop\working\PowerPoint\TeacherPrene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3" y="3356992"/>
            <a:ext cx="2865789"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03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32656"/>
            <a:ext cx="6120680" cy="698336"/>
          </a:xfrm>
        </p:spPr>
        <p:txBody>
          <a:bodyPr>
            <a:normAutofit/>
          </a:bodyPr>
          <a:lstStyle/>
          <a:p>
            <a:r>
              <a:rPr lang="en-US" altLang="zh-HK" sz="3400" dirty="0">
                <a:solidFill>
                  <a:schemeClr val="accent1">
                    <a:lumMod val="75000"/>
                  </a:schemeClr>
                </a:solidFill>
              </a:rPr>
              <a:t>Instructional Leadership</a:t>
            </a:r>
            <a:endParaRPr lang="zh-HK" altLang="en-US" sz="3400" dirty="0">
              <a:solidFill>
                <a:schemeClr val="accent1">
                  <a:lumMod val="75000"/>
                </a:schemeClr>
              </a:solidFill>
            </a:endParaRPr>
          </a:p>
        </p:txBody>
      </p:sp>
      <p:sp>
        <p:nvSpPr>
          <p:cNvPr id="3" name="內容版面配置區 2"/>
          <p:cNvSpPr>
            <a:spLocks noGrp="1"/>
          </p:cNvSpPr>
          <p:nvPr>
            <p:ph idx="1"/>
          </p:nvPr>
        </p:nvSpPr>
        <p:spPr>
          <a:xfrm>
            <a:off x="251520" y="1196752"/>
            <a:ext cx="7920880" cy="2304256"/>
          </a:xfrm>
        </p:spPr>
        <p:txBody>
          <a:bodyPr>
            <a:normAutofit/>
          </a:bodyPr>
          <a:lstStyle/>
          <a:p>
            <a:r>
              <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rPr>
              <a:t>Knowledge Management</a:t>
            </a:r>
          </a:p>
          <a:p>
            <a:endPar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lvl="1"/>
            <a:r>
              <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Create knowledge platform for sharing</a:t>
            </a:r>
          </a:p>
          <a:p>
            <a:pPr lvl="1"/>
            <a:r>
              <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Disseminate school information and good practices</a:t>
            </a:r>
            <a:endParaRPr lang="zh-HK" altLang="en-US" sz="25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3074" name="Picture 2" descr="C:\Users\user\Desktop\working\PowerPoint\knowledge-manag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645024"/>
            <a:ext cx="367804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0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2656"/>
            <a:ext cx="5915000" cy="554320"/>
          </a:xfrm>
        </p:spPr>
        <p:txBody>
          <a:bodyPr>
            <a:normAutofit/>
          </a:bodyPr>
          <a:lstStyle/>
          <a:p>
            <a:r>
              <a:rPr lang="en-US" altLang="zh-HK" sz="3400" dirty="0">
                <a:solidFill>
                  <a:schemeClr val="accent1">
                    <a:lumMod val="75000"/>
                  </a:schemeClr>
                </a:solidFill>
              </a:rPr>
              <a:t>Community Leadership</a:t>
            </a:r>
            <a:endParaRPr lang="zh-HK" altLang="en-US" sz="3400" dirty="0">
              <a:solidFill>
                <a:schemeClr val="accent1">
                  <a:lumMod val="75000"/>
                </a:schemeClr>
              </a:solidFill>
            </a:endParaRPr>
          </a:p>
        </p:txBody>
      </p:sp>
      <p:sp>
        <p:nvSpPr>
          <p:cNvPr id="3" name="內容版面配置區 2"/>
          <p:cNvSpPr>
            <a:spLocks noGrp="1"/>
          </p:cNvSpPr>
          <p:nvPr>
            <p:ph idx="1"/>
          </p:nvPr>
        </p:nvSpPr>
        <p:spPr>
          <a:xfrm>
            <a:off x="323528" y="1052736"/>
            <a:ext cx="7704856" cy="2880320"/>
          </a:xfrm>
        </p:spPr>
        <p:txBody>
          <a:bodyPr>
            <a:normAutofit/>
          </a:bodyPr>
          <a:lstStyle/>
          <a:p>
            <a:r>
              <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rPr>
              <a:t>Lead the school to outreach to the community</a:t>
            </a:r>
          </a:p>
          <a:p>
            <a:endPar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lvl="1"/>
            <a:r>
              <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Encourage teachers to join education community at large</a:t>
            </a:r>
          </a:p>
          <a:p>
            <a:pPr lvl="1"/>
            <a:r>
              <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Establish long term partnership with few NGO elderly </a:t>
            </a:r>
            <a:r>
              <a:rPr lang="en-US" altLang="zh-HK" sz="2500" dirty="0" err="1"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centres</a:t>
            </a:r>
            <a:endPar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lvl="1"/>
            <a:endParaRPr lang="zh-HK" altLang="en-US" sz="25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77866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32656"/>
            <a:ext cx="5842992" cy="698336"/>
          </a:xfrm>
        </p:spPr>
        <p:txBody>
          <a:bodyPr>
            <a:normAutofit/>
          </a:bodyPr>
          <a:lstStyle/>
          <a:p>
            <a:r>
              <a:rPr lang="en-US" altLang="zh-HK" sz="3400" dirty="0">
                <a:solidFill>
                  <a:schemeClr val="accent1">
                    <a:lumMod val="75000"/>
                  </a:schemeClr>
                </a:solidFill>
              </a:rPr>
              <a:t>Community Leadership</a:t>
            </a:r>
            <a:endParaRPr lang="zh-HK" altLang="en-US" sz="3400" dirty="0">
              <a:solidFill>
                <a:schemeClr val="accent1">
                  <a:lumMod val="75000"/>
                </a:schemeClr>
              </a:solidFill>
            </a:endParaRPr>
          </a:p>
        </p:txBody>
      </p:sp>
      <p:sp>
        <p:nvSpPr>
          <p:cNvPr id="3" name="內容版面配置區 2"/>
          <p:cNvSpPr>
            <a:spLocks noGrp="1"/>
          </p:cNvSpPr>
          <p:nvPr>
            <p:ph idx="1"/>
          </p:nvPr>
        </p:nvSpPr>
        <p:spPr>
          <a:xfrm>
            <a:off x="395536" y="1268760"/>
            <a:ext cx="7239000" cy="2520280"/>
          </a:xfrm>
        </p:spPr>
        <p:txBody>
          <a:bodyPr>
            <a:normAutofit/>
          </a:bodyPr>
          <a:lstStyle/>
          <a:p>
            <a:r>
              <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rPr>
              <a:t>Serving globally</a:t>
            </a:r>
          </a:p>
          <a:p>
            <a:endPar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lvl="1"/>
            <a:r>
              <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Collaborate with overseas NGO through YMCA network </a:t>
            </a:r>
          </a:p>
          <a:p>
            <a:pPr lvl="1"/>
            <a:r>
              <a:rPr lang="en-US" altLang="zh-HK" sz="25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Identify global voluntary services opportunities</a:t>
            </a:r>
          </a:p>
          <a:p>
            <a:pPr lvl="1"/>
            <a:endPar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lvl="1"/>
            <a:endParaRPr lang="zh-HK" altLang="en-US" sz="25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5" name="Picture 2" descr="C:\Users\user\Desktop\working\PowerPoint\Hands_Across_the__World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861048"/>
            <a:ext cx="4896544" cy="259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526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88640"/>
            <a:ext cx="7239000" cy="782960"/>
          </a:xfrm>
        </p:spPr>
        <p:txBody>
          <a:bodyPr>
            <a:normAutofit/>
          </a:bodyPr>
          <a:lstStyle/>
          <a:p>
            <a:r>
              <a:rPr lang="en-US" altLang="zh-HK" sz="3400" dirty="0">
                <a:solidFill>
                  <a:schemeClr val="accent1">
                    <a:lumMod val="75000"/>
                  </a:schemeClr>
                </a:solidFill>
              </a:rPr>
              <a:t>Community Leadership</a:t>
            </a:r>
            <a:endParaRPr lang="zh-HK" altLang="en-US" sz="3400" dirty="0">
              <a:solidFill>
                <a:schemeClr val="accent1">
                  <a:lumMod val="75000"/>
                </a:schemeClr>
              </a:solidFill>
            </a:endParaRPr>
          </a:p>
        </p:txBody>
      </p:sp>
      <p:sp>
        <p:nvSpPr>
          <p:cNvPr id="3" name="內容版面配置區 2"/>
          <p:cNvSpPr>
            <a:spLocks noGrp="1"/>
          </p:cNvSpPr>
          <p:nvPr>
            <p:ph idx="1"/>
          </p:nvPr>
        </p:nvSpPr>
        <p:spPr>
          <a:xfrm>
            <a:off x="395536" y="1196752"/>
            <a:ext cx="7632848" cy="4846320"/>
          </a:xfrm>
        </p:spPr>
        <p:txBody>
          <a:bodyPr>
            <a:normAutofit/>
          </a:bodyPr>
          <a:lstStyle/>
          <a:p>
            <a:r>
              <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rPr>
              <a:t>Lead the school to share with teachers community at large</a:t>
            </a:r>
          </a:p>
          <a:p>
            <a:endPar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lvl="1"/>
            <a:r>
              <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Local seminars</a:t>
            </a:r>
          </a:p>
          <a:p>
            <a:pPr lvl="1"/>
            <a:r>
              <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Territory symposiums</a:t>
            </a:r>
          </a:p>
          <a:p>
            <a:pPr lvl="1"/>
            <a:r>
              <a:rPr lang="en-US" altLang="zh-HK" sz="2500" dirty="0" smtClean="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International Conference</a:t>
            </a:r>
          </a:p>
          <a:p>
            <a:pPr lvl="1"/>
            <a:endParaRPr lang="zh-HK" altLang="en-US" sz="25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151652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0" y="1620415"/>
            <a:ext cx="9156700" cy="4413891"/>
          </a:xfrm>
        </p:spPr>
      </p:pic>
      <p:sp>
        <p:nvSpPr>
          <p:cNvPr id="2" name="標題 1"/>
          <p:cNvSpPr>
            <a:spLocks noGrp="1"/>
          </p:cNvSpPr>
          <p:nvPr>
            <p:ph type="title"/>
          </p:nvPr>
        </p:nvSpPr>
        <p:spPr>
          <a:xfrm>
            <a:off x="2339752" y="548680"/>
            <a:ext cx="4032448" cy="550252"/>
          </a:xfrm>
        </p:spPr>
        <p:txBody>
          <a:bodyPr>
            <a:normAutofit/>
          </a:bodyPr>
          <a:lstStyle/>
          <a:p>
            <a:r>
              <a:rPr lang="en-US" altLang="zh-HK" sz="3400" dirty="0" smtClean="0">
                <a:solidFill>
                  <a:schemeClr val="accent1">
                    <a:lumMod val="75000"/>
                  </a:schemeClr>
                </a:solidFill>
              </a:rPr>
              <a:t>The </a:t>
            </a:r>
            <a:r>
              <a:rPr lang="en-US" altLang="zh-HK" sz="3400" dirty="0" err="1" smtClean="0">
                <a:solidFill>
                  <a:schemeClr val="accent1">
                    <a:lumMod val="75000"/>
                  </a:schemeClr>
                </a:solidFill>
              </a:rPr>
              <a:t>Legan</a:t>
            </a:r>
            <a:r>
              <a:rPr lang="en-US" altLang="zh-HK" sz="3400" dirty="0" smtClean="0">
                <a:solidFill>
                  <a:schemeClr val="accent1">
                    <a:lumMod val="75000"/>
                  </a:schemeClr>
                </a:solidFill>
              </a:rPr>
              <a:t> Group</a:t>
            </a:r>
            <a:endParaRPr lang="zh-HK" altLang="en-US" sz="3400" dirty="0">
              <a:solidFill>
                <a:schemeClr val="accent1">
                  <a:lumMod val="75000"/>
                </a:schemeClr>
              </a:solidFill>
            </a:endParaRPr>
          </a:p>
        </p:txBody>
      </p:sp>
    </p:spTree>
    <p:extLst>
      <p:ext uri="{BB962C8B-B14F-4D97-AF65-F5344CB8AC3E}">
        <p14:creationId xmlns:p14="http://schemas.microsoft.com/office/powerpoint/2010/main" val="114263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95736" y="548680"/>
            <a:ext cx="4320480" cy="554320"/>
          </a:xfrm>
        </p:spPr>
        <p:txBody>
          <a:bodyPr>
            <a:normAutofit/>
          </a:bodyPr>
          <a:lstStyle/>
          <a:p>
            <a:r>
              <a:rPr lang="en-US" altLang="zh-HK" sz="3400" dirty="0" smtClean="0">
                <a:solidFill>
                  <a:schemeClr val="accent1">
                    <a:lumMod val="75000"/>
                  </a:schemeClr>
                </a:solidFill>
              </a:rPr>
              <a:t>Group Structure</a:t>
            </a:r>
            <a:endParaRPr lang="zh-HK" altLang="en-US" sz="3400" dirty="0">
              <a:solidFill>
                <a:schemeClr val="accent1">
                  <a:lumMod val="75000"/>
                </a:schemeClr>
              </a:solidFill>
            </a:endParaRPr>
          </a:p>
        </p:txBody>
      </p:sp>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34592"/>
            <a:ext cx="9146278" cy="4032448"/>
          </a:xfrm>
        </p:spPr>
      </p:pic>
    </p:spTree>
    <p:extLst>
      <p:ext uri="{BB962C8B-B14F-4D97-AF65-F5344CB8AC3E}">
        <p14:creationId xmlns:p14="http://schemas.microsoft.com/office/powerpoint/2010/main" val="311468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33239"/>
            <a:ext cx="7239000" cy="1143000"/>
          </a:xfrm>
        </p:spPr>
        <p:txBody>
          <a:bodyPr>
            <a:normAutofit fontScale="90000"/>
          </a:bodyPr>
          <a:lstStyle/>
          <a:p>
            <a:r>
              <a:rPr lang="en-US" altLang="zh-HK" dirty="0" smtClean="0">
                <a:solidFill>
                  <a:schemeClr val="accent1">
                    <a:lumMod val="75000"/>
                  </a:schemeClr>
                </a:solidFill>
              </a:rPr>
              <a:t>My learning</a:t>
            </a:r>
            <a:br>
              <a:rPr lang="en-US" altLang="zh-HK" dirty="0" smtClean="0">
                <a:solidFill>
                  <a:schemeClr val="accent1">
                    <a:lumMod val="75000"/>
                  </a:schemeClr>
                </a:solidFill>
              </a:rPr>
            </a:br>
            <a:r>
              <a:rPr lang="en-US" altLang="zh-HK" dirty="0" smtClean="0">
                <a:solidFill>
                  <a:schemeClr val="accent1">
                    <a:lumMod val="75000"/>
                  </a:schemeClr>
                </a:solidFill>
              </a:rPr>
              <a:t>Organizational Leadership</a:t>
            </a:r>
            <a:endParaRPr lang="zh-HK" altLang="en-US" dirty="0">
              <a:solidFill>
                <a:schemeClr val="accent1">
                  <a:lumMod val="75000"/>
                </a:schemeClr>
              </a:solidFill>
            </a:endParaRPr>
          </a:p>
        </p:txBody>
      </p:sp>
      <p:sp>
        <p:nvSpPr>
          <p:cNvPr id="3" name="內容版面配置區 2"/>
          <p:cNvSpPr>
            <a:spLocks noGrp="1"/>
          </p:cNvSpPr>
          <p:nvPr>
            <p:ph idx="1"/>
          </p:nvPr>
        </p:nvSpPr>
        <p:spPr>
          <a:xfrm>
            <a:off x="0" y="1585367"/>
            <a:ext cx="8568952" cy="4538904"/>
          </a:xfrm>
        </p:spPr>
        <p:txBody>
          <a:bodyPr>
            <a:normAutofit/>
          </a:bodyPr>
          <a:lstStyle/>
          <a:p>
            <a:pPr>
              <a:lnSpc>
                <a:spcPct val="200000"/>
              </a:lnSpc>
            </a:pPr>
            <a:r>
              <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rPr>
              <a:t>The </a:t>
            </a:r>
            <a:r>
              <a:rPr lang="en-US" altLang="zh-HK" sz="2500" b="1" dirty="0" smtClean="0">
                <a:latin typeface="Arial Unicode MS" panose="020B0604020202020204" pitchFamily="34" charset="-120"/>
                <a:ea typeface="Arial Unicode MS" panose="020B0604020202020204" pitchFamily="34" charset="-120"/>
                <a:cs typeface="Arial Unicode MS" panose="020B0604020202020204" pitchFamily="34" charset="-120"/>
              </a:rPr>
              <a:t>structure </a:t>
            </a:r>
            <a:r>
              <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rPr>
              <a:t>of </a:t>
            </a:r>
            <a:r>
              <a:rPr lang="en-US" altLang="zh-HK" sz="2500" dirty="0" err="1" smtClean="0">
                <a:latin typeface="Arial Unicode MS" panose="020B0604020202020204" pitchFamily="34" charset="-120"/>
                <a:ea typeface="Arial Unicode MS" panose="020B0604020202020204" pitchFamily="34" charset="-120"/>
                <a:cs typeface="Arial Unicode MS" panose="020B0604020202020204" pitchFamily="34" charset="-120"/>
              </a:rPr>
              <a:t>Legan</a:t>
            </a:r>
            <a:endPar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a:lnSpc>
                <a:spcPct val="200000"/>
              </a:lnSpc>
            </a:pPr>
            <a:r>
              <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rPr>
              <a:t>The </a:t>
            </a:r>
            <a:r>
              <a:rPr lang="en-US" altLang="zh-HK" sz="2500" b="1" dirty="0" smtClean="0">
                <a:latin typeface="Arial Unicode MS" panose="020B0604020202020204" pitchFamily="34" charset="-120"/>
                <a:ea typeface="Arial Unicode MS" panose="020B0604020202020204" pitchFamily="34" charset="-120"/>
                <a:cs typeface="Arial Unicode MS" panose="020B0604020202020204" pitchFamily="34" charset="-120"/>
              </a:rPr>
              <a:t>communication channel</a:t>
            </a:r>
            <a:r>
              <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rPr>
              <a:t> among the group leaders</a:t>
            </a:r>
          </a:p>
          <a:p>
            <a:pPr>
              <a:lnSpc>
                <a:spcPct val="200000"/>
              </a:lnSpc>
            </a:pPr>
            <a:r>
              <a:rPr lang="en-US" altLang="zh-HK" sz="2500" dirty="0" smtClean="0">
                <a:latin typeface="Arial Unicode MS" panose="020B0604020202020204" pitchFamily="34" charset="-120"/>
                <a:ea typeface="Arial Unicode MS" panose="020B0604020202020204" pitchFamily="34" charset="-120"/>
                <a:cs typeface="Arial Unicode MS" panose="020B0604020202020204" pitchFamily="34" charset="-120"/>
              </a:rPr>
              <a:t>The </a:t>
            </a:r>
            <a:r>
              <a:rPr lang="en-US" altLang="zh-HK" sz="2500" b="1" dirty="0" smtClean="0">
                <a:latin typeface="Arial Unicode MS" panose="020B0604020202020204" pitchFamily="34" charset="-120"/>
                <a:ea typeface="Arial Unicode MS" panose="020B0604020202020204" pitchFamily="34" charset="-120"/>
                <a:cs typeface="Arial Unicode MS" panose="020B0604020202020204" pitchFamily="34" charset="-120"/>
              </a:rPr>
              <a:t>management style</a:t>
            </a:r>
          </a:p>
          <a:p>
            <a:pPr marL="0" indent="0">
              <a:buNone/>
            </a:pPr>
            <a:endParaRPr lang="en-US" altLang="zh-HK" b="1"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marL="0" indent="0">
              <a:buNone/>
            </a:pPr>
            <a:endParaRPr lang="en-US" altLang="zh-HK" b="1"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endParaRPr lang="en-US" altLang="zh-HK"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pPr marL="0" indent="0" algn="ctr">
              <a:buNone/>
            </a:pPr>
            <a:r>
              <a:rPr lang="en-US" altLang="zh-HK" b="1" dirty="0" smtClean="0">
                <a:solidFill>
                  <a:schemeClr val="accent1">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rPr>
              <a:t>The Management Trainee Program</a:t>
            </a:r>
            <a:endParaRPr lang="zh-HK" altLang="en-US" b="1" dirty="0">
              <a:solidFill>
                <a:schemeClr val="accent1">
                  <a:lumMod val="75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4" name="向下箭號 3"/>
          <p:cNvSpPr/>
          <p:nvPr/>
        </p:nvSpPr>
        <p:spPr>
          <a:xfrm>
            <a:off x="3779912" y="4105647"/>
            <a:ext cx="792088"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83777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0412" y="260648"/>
            <a:ext cx="7239000" cy="1143000"/>
          </a:xfrm>
        </p:spPr>
        <p:txBody>
          <a:bodyPr>
            <a:noAutofit/>
          </a:bodyPr>
          <a:lstStyle/>
          <a:p>
            <a:r>
              <a:rPr lang="en-US" altLang="zh-HK" sz="3400" dirty="0" smtClean="0">
                <a:solidFill>
                  <a:schemeClr val="accent1">
                    <a:lumMod val="75000"/>
                  </a:schemeClr>
                </a:solidFill>
              </a:rPr>
              <a:t>To help Hong Kong </a:t>
            </a:r>
            <a:br>
              <a:rPr lang="en-US" altLang="zh-HK" sz="3400" dirty="0" smtClean="0">
                <a:solidFill>
                  <a:schemeClr val="accent1">
                    <a:lumMod val="75000"/>
                  </a:schemeClr>
                </a:solidFill>
              </a:rPr>
            </a:br>
            <a:r>
              <a:rPr lang="en-US" altLang="zh-HK" sz="3400" dirty="0" smtClean="0">
                <a:solidFill>
                  <a:schemeClr val="accent1">
                    <a:lumMod val="75000"/>
                  </a:schemeClr>
                </a:solidFill>
              </a:rPr>
              <a:t>build future leaders</a:t>
            </a:r>
            <a:endParaRPr lang="zh-HK" altLang="en-US" sz="3400" dirty="0">
              <a:solidFill>
                <a:schemeClr val="accent1">
                  <a:lumMod val="75000"/>
                </a:schemeClr>
              </a:solidFill>
            </a:endParaRPr>
          </a:p>
        </p:txBody>
      </p:sp>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772816"/>
            <a:ext cx="9144001" cy="4418365"/>
          </a:xfrm>
        </p:spPr>
      </p:pic>
      <p:sp>
        <p:nvSpPr>
          <p:cNvPr id="5" name="圓角矩形 4"/>
          <p:cNvSpPr/>
          <p:nvPr/>
        </p:nvSpPr>
        <p:spPr>
          <a:xfrm>
            <a:off x="3779912" y="1772816"/>
            <a:ext cx="489654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b="1" dirty="0" smtClean="0"/>
              <a:t>Recruit, train, place, </a:t>
            </a:r>
          </a:p>
          <a:p>
            <a:pPr algn="ctr"/>
            <a:r>
              <a:rPr lang="en-US" altLang="zh-HK" b="1" dirty="0" smtClean="0"/>
              <a:t>Professional</a:t>
            </a:r>
          </a:p>
          <a:p>
            <a:pPr algn="ctr"/>
            <a:r>
              <a:rPr lang="en-US" altLang="zh-HK" sz="3200" b="1" dirty="0" smtClean="0"/>
              <a:t>Leader</a:t>
            </a:r>
            <a:endParaRPr lang="zh-HK" altLang="en-US" sz="3200" b="1" dirty="0"/>
          </a:p>
        </p:txBody>
      </p:sp>
    </p:spTree>
    <p:extLst>
      <p:ext uri="{BB962C8B-B14F-4D97-AF65-F5344CB8AC3E}">
        <p14:creationId xmlns:p14="http://schemas.microsoft.com/office/powerpoint/2010/main" val="174546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0"/>
            <a:ext cx="7239000" cy="1143000"/>
          </a:xfrm>
        </p:spPr>
        <p:txBody>
          <a:bodyPr>
            <a:normAutofit fontScale="90000"/>
          </a:bodyPr>
          <a:lstStyle/>
          <a:p>
            <a:r>
              <a:rPr lang="en-US" altLang="zh-HK" dirty="0" smtClean="0">
                <a:solidFill>
                  <a:schemeClr val="accent1">
                    <a:lumMod val="75000"/>
                  </a:schemeClr>
                </a:solidFill>
              </a:rPr>
              <a:t>My learning</a:t>
            </a:r>
            <a:br>
              <a:rPr lang="en-US" altLang="zh-HK" dirty="0" smtClean="0">
                <a:solidFill>
                  <a:schemeClr val="accent1">
                    <a:lumMod val="75000"/>
                  </a:schemeClr>
                </a:solidFill>
              </a:rPr>
            </a:br>
            <a:r>
              <a:rPr lang="en-US" altLang="zh-HK" dirty="0" smtClean="0">
                <a:solidFill>
                  <a:schemeClr val="accent1">
                    <a:lumMod val="75000"/>
                  </a:schemeClr>
                </a:solidFill>
              </a:rPr>
              <a:t>Strategic leadership</a:t>
            </a:r>
            <a:endParaRPr lang="zh-HK" altLang="en-US" dirty="0">
              <a:solidFill>
                <a:schemeClr val="accent1">
                  <a:lumMod val="75000"/>
                </a:schemeClr>
              </a:solidFill>
            </a:endParaRPr>
          </a:p>
        </p:txBody>
      </p:sp>
      <p:sp>
        <p:nvSpPr>
          <p:cNvPr id="3" name="內容版面配置區 2"/>
          <p:cNvSpPr>
            <a:spLocks noGrp="1"/>
          </p:cNvSpPr>
          <p:nvPr>
            <p:ph idx="1"/>
          </p:nvPr>
        </p:nvSpPr>
        <p:spPr>
          <a:xfrm>
            <a:off x="913309" y="1178051"/>
            <a:ext cx="7239000" cy="504056"/>
          </a:xfrm>
        </p:spPr>
        <p:txBody>
          <a:bodyPr/>
          <a:lstStyle/>
          <a:p>
            <a:pPr marL="0" indent="0" algn="ctr">
              <a:buNone/>
            </a:pPr>
            <a:r>
              <a:rPr lang="en-US" altLang="zh-HK" sz="2500" b="1" dirty="0" smtClean="0">
                <a:latin typeface="Arial Unicode MS" panose="020B0604020202020204" pitchFamily="34" charset="-120"/>
                <a:ea typeface="Arial Unicode MS" panose="020B0604020202020204" pitchFamily="34" charset="-120"/>
                <a:cs typeface="Arial Unicode MS" panose="020B0604020202020204" pitchFamily="34" charset="-120"/>
              </a:rPr>
              <a:t>Building Organizational Culture</a:t>
            </a:r>
          </a:p>
          <a:p>
            <a:pPr marL="0" indent="0">
              <a:buNone/>
            </a:pPr>
            <a:endParaRPr lang="zh-HK"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4472"/>
            <a:ext cx="9144000" cy="506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49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2656"/>
            <a:ext cx="7239000" cy="1143000"/>
          </a:xfrm>
        </p:spPr>
        <p:txBody>
          <a:bodyPr>
            <a:normAutofit fontScale="90000"/>
          </a:bodyPr>
          <a:lstStyle/>
          <a:p>
            <a:r>
              <a:rPr lang="en-US" altLang="zh-HK" dirty="0">
                <a:solidFill>
                  <a:schemeClr val="accent1">
                    <a:lumMod val="75000"/>
                  </a:schemeClr>
                </a:solidFill>
              </a:rPr>
              <a:t>My learning</a:t>
            </a:r>
            <a:br>
              <a:rPr lang="en-US" altLang="zh-HK" dirty="0">
                <a:solidFill>
                  <a:schemeClr val="accent1">
                    <a:lumMod val="75000"/>
                  </a:schemeClr>
                </a:solidFill>
              </a:rPr>
            </a:br>
            <a:r>
              <a:rPr lang="en-US" altLang="zh-HK" dirty="0">
                <a:solidFill>
                  <a:schemeClr val="accent1">
                    <a:lumMod val="75000"/>
                  </a:schemeClr>
                </a:solidFill>
              </a:rPr>
              <a:t>Strategic leadership</a:t>
            </a:r>
            <a:endParaRPr lang="zh-HK" altLang="en-US" dirty="0">
              <a:solidFill>
                <a:schemeClr val="accent1">
                  <a:lumMod val="75000"/>
                </a:schemeClr>
              </a:solidFill>
            </a:endParaRPr>
          </a:p>
        </p:txBody>
      </p:sp>
      <p:sp>
        <p:nvSpPr>
          <p:cNvPr id="5" name="內容版面配置區 4"/>
          <p:cNvSpPr>
            <a:spLocks noGrp="1"/>
          </p:cNvSpPr>
          <p:nvPr>
            <p:ph idx="1"/>
          </p:nvPr>
        </p:nvSpPr>
        <p:spPr/>
        <p:txBody>
          <a:bodyPr/>
          <a:lstStyle/>
          <a:p>
            <a:pPr marL="0" indent="0" algn="ctr">
              <a:buNone/>
            </a:pPr>
            <a:endParaRPr lang="en-US" altLang="zh-HK" b="1" dirty="0" smtClean="0"/>
          </a:p>
          <a:p>
            <a:pPr marL="0" indent="0" algn="ctr">
              <a:buNone/>
            </a:pPr>
            <a:r>
              <a:rPr lang="en-US" altLang="zh-HK" sz="2500" b="1" dirty="0" smtClean="0">
                <a:latin typeface="Arial Unicode MS" panose="020B0604020202020204" pitchFamily="34" charset="-120"/>
                <a:ea typeface="Arial Unicode MS" panose="020B0604020202020204" pitchFamily="34" charset="-120"/>
                <a:cs typeface="Arial Unicode MS" panose="020B0604020202020204" pitchFamily="34" charset="-120"/>
              </a:rPr>
              <a:t>Managing Change</a:t>
            </a:r>
            <a:endParaRPr lang="zh-HK" altLang="en-US" sz="25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6" name="圖片 5"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901677"/>
            <a:ext cx="7162111" cy="2880320"/>
          </a:xfrm>
          <a:prstGeom prst="rect">
            <a:avLst/>
          </a:prstGeom>
        </p:spPr>
      </p:pic>
    </p:spTree>
    <p:extLst>
      <p:ext uri="{BB962C8B-B14F-4D97-AF65-F5344CB8AC3E}">
        <p14:creationId xmlns:p14="http://schemas.microsoft.com/office/powerpoint/2010/main" val="191856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60648"/>
            <a:ext cx="2458616" cy="698336"/>
          </a:xfrm>
        </p:spPr>
        <p:txBody>
          <a:bodyPr>
            <a:normAutofit/>
          </a:bodyPr>
          <a:lstStyle/>
          <a:p>
            <a:r>
              <a:rPr lang="en-US" altLang="zh-HK" sz="3400" b="1" dirty="0" smtClean="0">
                <a:solidFill>
                  <a:schemeClr val="accent1">
                    <a:lumMod val="75000"/>
                  </a:schemeClr>
                </a:solidFill>
              </a:rPr>
              <a:t>Attitude</a:t>
            </a:r>
            <a:endParaRPr lang="zh-HK" altLang="en-US" sz="3400" b="1" dirty="0">
              <a:solidFill>
                <a:schemeClr val="accent1">
                  <a:lumMod val="75000"/>
                </a:schemeClr>
              </a:solidFill>
            </a:endParaRPr>
          </a:p>
        </p:txBody>
      </p:sp>
      <p:sp>
        <p:nvSpPr>
          <p:cNvPr id="3" name="內容版面配置區 2"/>
          <p:cNvSpPr>
            <a:spLocks noGrp="1"/>
          </p:cNvSpPr>
          <p:nvPr>
            <p:ph idx="1"/>
          </p:nvPr>
        </p:nvSpPr>
        <p:spPr>
          <a:xfrm>
            <a:off x="179512" y="1124744"/>
            <a:ext cx="7848872" cy="4846320"/>
          </a:xfrm>
        </p:spPr>
        <p:txBody>
          <a:bodyPr>
            <a:normAutofit fontScale="47500" lnSpcReduction="20000"/>
          </a:bodyPr>
          <a:lstStyle/>
          <a:p>
            <a:pPr marL="0" indent="0" algn="just">
              <a:buNone/>
            </a:pPr>
            <a:r>
              <a:rPr lang="en-US" altLang="zh-HK" sz="5300" b="1" dirty="0" smtClean="0">
                <a:latin typeface="Arial Unicode MS" panose="020B0604020202020204" pitchFamily="34" charset="-120"/>
                <a:ea typeface="Arial Unicode MS" panose="020B0604020202020204" pitchFamily="34" charset="-120"/>
                <a:cs typeface="Arial Unicode MS" panose="020B0604020202020204" pitchFamily="34" charset="-120"/>
              </a:rPr>
              <a:t>Attitude </a:t>
            </a:r>
            <a:r>
              <a:rPr lang="en-US" altLang="zh-HK" sz="5300" b="1" dirty="0">
                <a:latin typeface="Arial Unicode MS" panose="020B0604020202020204" pitchFamily="34" charset="-120"/>
                <a:ea typeface="Arial Unicode MS" panose="020B0604020202020204" pitchFamily="34" charset="-120"/>
                <a:cs typeface="Arial Unicode MS" panose="020B0604020202020204" pitchFamily="34" charset="-120"/>
              </a:rPr>
              <a:t>is the key to define a future </a:t>
            </a:r>
            <a:r>
              <a:rPr lang="en-US" altLang="zh-HK" sz="5300" b="1" dirty="0" smtClean="0">
                <a:latin typeface="Arial Unicode MS" panose="020B0604020202020204" pitchFamily="34" charset="-120"/>
                <a:ea typeface="Arial Unicode MS" panose="020B0604020202020204" pitchFamily="34" charset="-120"/>
                <a:cs typeface="Arial Unicode MS" panose="020B0604020202020204" pitchFamily="34" charset="-120"/>
              </a:rPr>
              <a:t>leader</a:t>
            </a:r>
          </a:p>
          <a:p>
            <a:pPr marL="0" indent="0" algn="just">
              <a:buNone/>
            </a:pPr>
            <a:endParaRPr lang="en-US" altLang="zh-HK" sz="3200" b="1" dirty="0">
              <a:latin typeface="Arial Unicode MS" panose="020B0604020202020204" pitchFamily="34" charset="-120"/>
              <a:ea typeface="Arial Unicode MS" panose="020B0604020202020204" pitchFamily="34" charset="-120"/>
              <a:cs typeface="Arial Unicode MS" panose="020B0604020202020204" pitchFamily="34" charset="-120"/>
            </a:endParaRPr>
          </a:p>
          <a:p>
            <a:pPr algn="just">
              <a:lnSpc>
                <a:spcPct val="120000"/>
              </a:lnSpc>
            </a:pPr>
            <a:r>
              <a:rPr lang="en-US" altLang="zh-HK" sz="4200" dirty="0" smtClean="0">
                <a:latin typeface="Arial Unicode MS" panose="020B0604020202020204" pitchFamily="34" charset="-120"/>
                <a:ea typeface="Arial Unicode MS" panose="020B0604020202020204" pitchFamily="34" charset="-120"/>
                <a:cs typeface="Arial Unicode MS" panose="020B0604020202020204" pitchFamily="34" charset="-120"/>
              </a:rPr>
              <a:t>In </a:t>
            </a:r>
            <a:r>
              <a:rPr lang="en-US" altLang="zh-HK" sz="4200" dirty="0">
                <a:latin typeface="Arial Unicode MS" panose="020B0604020202020204" pitchFamily="34" charset="-120"/>
                <a:ea typeface="Arial Unicode MS" panose="020B0604020202020204" pitchFamily="34" charset="-120"/>
                <a:cs typeface="Arial Unicode MS" panose="020B0604020202020204" pitchFamily="34" charset="-120"/>
              </a:rPr>
              <a:t>the </a:t>
            </a:r>
            <a:r>
              <a:rPr lang="en-US" altLang="zh-HK" sz="4200" dirty="0" err="1">
                <a:latin typeface="Arial Unicode MS" panose="020B0604020202020204" pitchFamily="34" charset="-120"/>
                <a:ea typeface="Arial Unicode MS" panose="020B0604020202020204" pitchFamily="34" charset="-120"/>
                <a:cs typeface="Arial Unicode MS" panose="020B0604020202020204" pitchFamily="34" charset="-120"/>
              </a:rPr>
              <a:t>Legan</a:t>
            </a:r>
            <a:r>
              <a:rPr lang="en-US" altLang="zh-HK" sz="4200" dirty="0">
                <a:latin typeface="Arial Unicode MS" panose="020B0604020202020204" pitchFamily="34" charset="-120"/>
                <a:ea typeface="Arial Unicode MS" panose="020B0604020202020204" pitchFamily="34" charset="-120"/>
                <a:cs typeface="Arial Unicode MS" panose="020B0604020202020204" pitchFamily="34" charset="-120"/>
              </a:rPr>
              <a:t> program where different Department Directors shared their leadership experience, the attitude of being </a:t>
            </a:r>
            <a:r>
              <a:rPr lang="en-US" altLang="zh-HK" sz="4200" b="1" dirty="0">
                <a:latin typeface="Arial Unicode MS" panose="020B0604020202020204" pitchFamily="34" charset="-120"/>
                <a:ea typeface="Arial Unicode MS" panose="020B0604020202020204" pitchFamily="34" charset="-120"/>
                <a:cs typeface="Arial Unicode MS" panose="020B0604020202020204" pitchFamily="34" charset="-120"/>
              </a:rPr>
              <a:t>open-minded,</a:t>
            </a:r>
            <a:r>
              <a:rPr lang="en-US" altLang="zh-HK" sz="42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HK" sz="4200" b="1" dirty="0">
                <a:latin typeface="Arial Unicode MS" panose="020B0604020202020204" pitchFamily="34" charset="-120"/>
                <a:ea typeface="Arial Unicode MS" panose="020B0604020202020204" pitchFamily="34" charset="-120"/>
                <a:cs typeface="Arial Unicode MS" panose="020B0604020202020204" pitchFamily="34" charset="-120"/>
              </a:rPr>
              <a:t>the quest to learn</a:t>
            </a:r>
            <a:r>
              <a:rPr lang="en-US" altLang="zh-HK" sz="42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HK" sz="4200" b="1" dirty="0">
                <a:latin typeface="Arial Unicode MS" panose="020B0604020202020204" pitchFamily="34" charset="-120"/>
                <a:ea typeface="Arial Unicode MS" panose="020B0604020202020204" pitchFamily="34" charset="-120"/>
                <a:cs typeface="Arial Unicode MS" panose="020B0604020202020204" pitchFamily="34" charset="-120"/>
              </a:rPr>
              <a:t>the will to change</a:t>
            </a:r>
            <a:r>
              <a:rPr lang="en-US" altLang="zh-HK" sz="4200" dirty="0">
                <a:latin typeface="Arial Unicode MS" panose="020B0604020202020204" pitchFamily="34" charset="-120"/>
                <a:ea typeface="Arial Unicode MS" panose="020B0604020202020204" pitchFamily="34" charset="-120"/>
                <a:cs typeface="Arial Unicode MS" panose="020B0604020202020204" pitchFamily="34" charset="-120"/>
              </a:rPr>
              <a:t> and to improve are mentioned as pre-requisites of a leader</a:t>
            </a:r>
            <a:r>
              <a:rPr lang="en-US" altLang="zh-HK" sz="42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p>
          <a:p>
            <a:pPr marL="0" indent="0" algn="just">
              <a:lnSpc>
                <a:spcPct val="120000"/>
              </a:lnSpc>
              <a:buNone/>
            </a:pPr>
            <a:endParaRPr lang="en-US" altLang="zh-HK" sz="4000" dirty="0">
              <a:latin typeface="Arial Unicode MS" panose="020B0604020202020204" pitchFamily="34" charset="-120"/>
              <a:ea typeface="Arial Unicode MS" panose="020B0604020202020204" pitchFamily="34" charset="-120"/>
              <a:cs typeface="Arial Unicode MS" panose="020B0604020202020204" pitchFamily="34" charset="-120"/>
            </a:endParaRPr>
          </a:p>
          <a:p>
            <a:pPr algn="just">
              <a:lnSpc>
                <a:spcPct val="120000"/>
              </a:lnSpc>
            </a:pPr>
            <a:r>
              <a:rPr lang="en-US" altLang="zh-HK" sz="4200" dirty="0" smtClean="0">
                <a:latin typeface="Arial Unicode MS" panose="020B0604020202020204" pitchFamily="34" charset="-120"/>
                <a:ea typeface="Arial Unicode MS" panose="020B0604020202020204" pitchFamily="34" charset="-120"/>
                <a:cs typeface="Arial Unicode MS" panose="020B0604020202020204" pitchFamily="34" charset="-120"/>
              </a:rPr>
              <a:t>My </a:t>
            </a:r>
            <a:r>
              <a:rPr lang="en-US" altLang="zh-HK" sz="4200" dirty="0">
                <a:latin typeface="Arial Unicode MS" panose="020B0604020202020204" pitchFamily="34" charset="-120"/>
                <a:ea typeface="Arial Unicode MS" panose="020B0604020202020204" pitchFamily="34" charset="-120"/>
                <a:cs typeface="Arial Unicode MS" panose="020B0604020202020204" pitchFamily="34" charset="-120"/>
              </a:rPr>
              <a:t>reflection is that </a:t>
            </a:r>
            <a:r>
              <a:rPr lang="en-US" altLang="zh-HK" sz="4200" b="1" dirty="0">
                <a:latin typeface="Arial Unicode MS" panose="020B0604020202020204" pitchFamily="34" charset="-120"/>
                <a:ea typeface="Arial Unicode MS" panose="020B0604020202020204" pitchFamily="34" charset="-120"/>
                <a:cs typeface="Arial Unicode MS" panose="020B0604020202020204" pitchFamily="34" charset="-120"/>
              </a:rPr>
              <a:t>secondary schools </a:t>
            </a:r>
            <a:r>
              <a:rPr lang="en-US" altLang="zh-HK" sz="4200" dirty="0">
                <a:latin typeface="Arial Unicode MS" panose="020B0604020202020204" pitchFamily="34" charset="-120"/>
                <a:ea typeface="Arial Unicode MS" panose="020B0604020202020204" pitchFamily="34" charset="-120"/>
                <a:cs typeface="Arial Unicode MS" panose="020B0604020202020204" pitchFamily="34" charset="-120"/>
              </a:rPr>
              <a:t>are important in training young people in seeing the world with a right attitude.  How attitude can be build up?  Is it the core issue of most subjects’ training? It is often said that </a:t>
            </a:r>
            <a:r>
              <a:rPr lang="en-US" altLang="zh-HK" sz="4200" b="1" dirty="0">
                <a:latin typeface="Arial Unicode MS" panose="020B0604020202020204" pitchFamily="34" charset="-120"/>
                <a:ea typeface="Arial Unicode MS" panose="020B0604020202020204" pitchFamily="34" charset="-120"/>
                <a:cs typeface="Arial Unicode MS" panose="020B0604020202020204" pitchFamily="34" charset="-120"/>
              </a:rPr>
              <a:t>‘attitude’ ‘knowledge’ and ‘skills’ </a:t>
            </a:r>
            <a:r>
              <a:rPr lang="en-US" altLang="zh-HK" sz="4200" dirty="0">
                <a:latin typeface="Arial Unicode MS" panose="020B0604020202020204" pitchFamily="34" charset="-120"/>
                <a:ea typeface="Arial Unicode MS" panose="020B0604020202020204" pitchFamily="34" charset="-120"/>
                <a:cs typeface="Arial Unicode MS" panose="020B0604020202020204" pitchFamily="34" charset="-120"/>
              </a:rPr>
              <a:t>are of equal importance in the delivery of the school curriculum.  However, in the daily operation of most schools, knowledge and skills are still taking up most of the timetable’s share</a:t>
            </a:r>
            <a:r>
              <a:rPr lang="en-US" altLang="zh-HK" sz="4200" b="1" dirty="0">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HK" sz="42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Is role modeling the key to teaching students’ ‘attitude</a:t>
            </a:r>
            <a:r>
              <a:rPr lang="en-US" altLang="zh-HK" sz="42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lang="en-US" altLang="zh-HK" sz="42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02574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32656"/>
            <a:ext cx="3034680" cy="698336"/>
          </a:xfrm>
        </p:spPr>
        <p:txBody>
          <a:bodyPr>
            <a:normAutofit/>
          </a:bodyPr>
          <a:lstStyle/>
          <a:p>
            <a:r>
              <a:rPr lang="en-US" altLang="zh-HK" sz="3400" dirty="0">
                <a:solidFill>
                  <a:schemeClr val="accent1">
                    <a:lumMod val="75000"/>
                  </a:schemeClr>
                </a:solidFill>
              </a:rPr>
              <a:t>Knowledge</a:t>
            </a:r>
            <a:endParaRPr lang="zh-HK" altLang="en-US" sz="3400" dirty="0">
              <a:solidFill>
                <a:schemeClr val="accent1">
                  <a:lumMod val="75000"/>
                </a:schemeClr>
              </a:solidFill>
            </a:endParaRPr>
          </a:p>
        </p:txBody>
      </p:sp>
      <p:sp>
        <p:nvSpPr>
          <p:cNvPr id="3" name="內容版面配置區 2"/>
          <p:cNvSpPr>
            <a:spLocks noGrp="1"/>
          </p:cNvSpPr>
          <p:nvPr>
            <p:ph idx="1"/>
          </p:nvPr>
        </p:nvSpPr>
        <p:spPr>
          <a:xfrm>
            <a:off x="395536" y="1268760"/>
            <a:ext cx="7239000" cy="4846320"/>
          </a:xfrm>
        </p:spPr>
        <p:txBody>
          <a:bodyPr>
            <a:normAutofit fontScale="92500" lnSpcReduction="20000"/>
          </a:bodyPr>
          <a:lstStyle/>
          <a:p>
            <a:pPr marL="0" indent="0">
              <a:buNone/>
            </a:pPr>
            <a:r>
              <a:rPr lang="en-US" altLang="zh-HK" sz="25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Differences</a:t>
            </a:r>
            <a:r>
              <a:rPr lang="en-US" altLang="zh-HK" sz="2500" b="1" dirty="0">
                <a:latin typeface="Arial Unicode MS" panose="020B0604020202020204" pitchFamily="34" charset="-120"/>
                <a:ea typeface="Arial Unicode MS" panose="020B0604020202020204" pitchFamily="34" charset="-120"/>
                <a:cs typeface="Arial Unicode MS" panose="020B0604020202020204" pitchFamily="34" charset="-120"/>
              </a:rPr>
              <a:t> in management of business and schools as </a:t>
            </a:r>
            <a:r>
              <a:rPr lang="en-US" altLang="zh-HK" sz="2500" b="1" dirty="0" smtClean="0">
                <a:latin typeface="Arial Unicode MS" panose="020B0604020202020204" pitchFamily="34" charset="-120"/>
                <a:ea typeface="Arial Unicode MS" panose="020B0604020202020204" pitchFamily="34" charset="-120"/>
                <a:cs typeface="Arial Unicode MS" panose="020B0604020202020204" pitchFamily="34" charset="-120"/>
              </a:rPr>
              <a:t>organizations</a:t>
            </a:r>
          </a:p>
          <a:p>
            <a:pPr marL="0" indent="0">
              <a:buNone/>
            </a:pPr>
            <a:endParaRPr lang="en-US" altLang="zh-HK" sz="2500" b="1" dirty="0">
              <a:latin typeface="Arial Unicode MS" panose="020B0604020202020204" pitchFamily="34" charset="-120"/>
              <a:ea typeface="Arial Unicode MS" panose="020B0604020202020204" pitchFamily="34" charset="-120"/>
              <a:cs typeface="Arial Unicode MS" panose="020B0604020202020204" pitchFamily="34" charset="-120"/>
            </a:endParaRPr>
          </a:p>
          <a:p>
            <a:pPr algn="just"/>
            <a:r>
              <a:rPr lang="en-US" altLang="zh-HK" sz="2400" dirty="0" smtClean="0">
                <a:latin typeface="Arial Unicode MS" panose="020B0604020202020204" pitchFamily="34" charset="-120"/>
                <a:ea typeface="Arial Unicode MS" panose="020B0604020202020204" pitchFamily="34" charset="-120"/>
                <a:cs typeface="Arial Unicode MS" panose="020B0604020202020204" pitchFamily="34" charset="-120"/>
              </a:rPr>
              <a:t>How </a:t>
            </a:r>
            <a:r>
              <a:rPr lang="en-US" altLang="zh-HK" sz="2400" dirty="0" err="1">
                <a:latin typeface="Arial Unicode MS" panose="020B0604020202020204" pitchFamily="34" charset="-120"/>
                <a:ea typeface="Arial Unicode MS" panose="020B0604020202020204" pitchFamily="34" charset="-120"/>
                <a:cs typeface="Arial Unicode MS" panose="020B0604020202020204" pitchFamily="34" charset="-120"/>
              </a:rPr>
              <a:t>Legan</a:t>
            </a:r>
            <a:r>
              <a:rPr lang="en-US" altLang="zh-HK" sz="24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HK" sz="24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set goals </a:t>
            </a:r>
            <a:r>
              <a:rPr lang="en-US" altLang="zh-HK" sz="2400" dirty="0">
                <a:latin typeface="Arial Unicode MS" panose="020B0604020202020204" pitchFamily="34" charset="-120"/>
                <a:ea typeface="Arial Unicode MS" panose="020B0604020202020204" pitchFamily="34" charset="-120"/>
                <a:cs typeface="Arial Unicode MS" panose="020B0604020202020204" pitchFamily="34" charset="-120"/>
              </a:rPr>
              <a:t>to achieve the sales is </a:t>
            </a:r>
            <a:r>
              <a:rPr lang="en-US" altLang="zh-HK" sz="2400" dirty="0" smtClean="0">
                <a:latin typeface="Arial Unicode MS" panose="020B0604020202020204" pitchFamily="34" charset="-120"/>
                <a:ea typeface="Arial Unicode MS" panose="020B0604020202020204" pitchFamily="34" charset="-120"/>
                <a:cs typeface="Arial Unicode MS" panose="020B0604020202020204" pitchFamily="34" charset="-120"/>
              </a:rPr>
              <a:t>different </a:t>
            </a:r>
            <a:r>
              <a:rPr lang="en-US" altLang="zh-HK" sz="2400" dirty="0">
                <a:latin typeface="Arial Unicode MS" panose="020B0604020202020204" pitchFamily="34" charset="-120"/>
                <a:ea typeface="Arial Unicode MS" panose="020B0604020202020204" pitchFamily="34" charset="-120"/>
                <a:cs typeface="Arial Unicode MS" panose="020B0604020202020204" pitchFamily="34" charset="-120"/>
              </a:rPr>
              <a:t>from how schools set goals to improve the students’ performance</a:t>
            </a:r>
            <a:r>
              <a:rPr lang="en-US" altLang="zh-HK" sz="24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p>
          <a:p>
            <a:pPr algn="just"/>
            <a:endParaRPr lang="en-US" altLang="zh-HK" sz="2000" dirty="0">
              <a:latin typeface="Arial Unicode MS" panose="020B0604020202020204" pitchFamily="34" charset="-120"/>
              <a:ea typeface="Arial Unicode MS" panose="020B0604020202020204" pitchFamily="34" charset="-120"/>
              <a:cs typeface="Arial Unicode MS" panose="020B0604020202020204" pitchFamily="34" charset="-120"/>
            </a:endParaRPr>
          </a:p>
          <a:p>
            <a:pPr algn="just"/>
            <a:r>
              <a:rPr lang="en-US" altLang="zh-HK" sz="2400" dirty="0" smtClean="0">
                <a:latin typeface="Arial Unicode MS" panose="020B0604020202020204" pitchFamily="34" charset="-120"/>
                <a:ea typeface="Arial Unicode MS" panose="020B0604020202020204" pitchFamily="34" charset="-120"/>
                <a:cs typeface="Arial Unicode MS" panose="020B0604020202020204" pitchFamily="34" charset="-120"/>
              </a:rPr>
              <a:t>The </a:t>
            </a:r>
            <a:r>
              <a:rPr lang="en-US" altLang="zh-HK" sz="24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team </a:t>
            </a:r>
            <a:r>
              <a:rPr lang="en-US" altLang="zh-HK" sz="24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building technique </a:t>
            </a:r>
            <a:r>
              <a:rPr lang="en-US" altLang="zh-HK" sz="2400" dirty="0">
                <a:latin typeface="Arial Unicode MS" panose="020B0604020202020204" pitchFamily="34" charset="-120"/>
                <a:ea typeface="Arial Unicode MS" panose="020B0604020202020204" pitchFamily="34" charset="-120"/>
                <a:cs typeface="Arial Unicode MS" panose="020B0604020202020204" pitchFamily="34" charset="-120"/>
              </a:rPr>
              <a:t>in a business organization is basically different in nature from the education sector</a:t>
            </a:r>
            <a:r>
              <a:rPr lang="en-US" altLang="zh-HK" sz="2400" dirty="0" smtClean="0">
                <a:latin typeface="Arial Unicode MS" panose="020B0604020202020204" pitchFamily="34" charset="-120"/>
                <a:ea typeface="Arial Unicode MS" panose="020B0604020202020204" pitchFamily="34" charset="-120"/>
                <a:cs typeface="Arial Unicode MS" panose="020B0604020202020204" pitchFamily="34" charset="-120"/>
              </a:rPr>
              <a:t>.</a:t>
            </a:r>
          </a:p>
          <a:p>
            <a:pPr algn="just"/>
            <a:endParaRPr lang="en-US" altLang="zh-HK" dirty="0">
              <a:latin typeface="Arial Unicode MS" panose="020B0604020202020204" pitchFamily="34" charset="-120"/>
              <a:ea typeface="Arial Unicode MS" panose="020B0604020202020204" pitchFamily="34" charset="-120"/>
              <a:cs typeface="Arial Unicode MS" panose="020B0604020202020204" pitchFamily="34" charset="-120"/>
            </a:endParaRPr>
          </a:p>
          <a:p>
            <a:pPr algn="just"/>
            <a:r>
              <a:rPr lang="en-US" altLang="zh-HK" sz="2400" dirty="0" smtClean="0">
                <a:latin typeface="Arial Unicode MS" panose="020B0604020202020204" pitchFamily="34" charset="-120"/>
                <a:ea typeface="Arial Unicode MS" panose="020B0604020202020204" pitchFamily="34" charset="-120"/>
                <a:cs typeface="Arial Unicode MS" panose="020B0604020202020204" pitchFamily="34" charset="-120"/>
              </a:rPr>
              <a:t>The </a:t>
            </a:r>
            <a:r>
              <a:rPr lang="en-US" altLang="zh-HK" sz="2400" dirty="0">
                <a:latin typeface="Arial Unicode MS" panose="020B0604020202020204" pitchFamily="34" charset="-120"/>
                <a:ea typeface="Arial Unicode MS" panose="020B0604020202020204" pitchFamily="34" charset="-120"/>
                <a:cs typeface="Arial Unicode MS" panose="020B0604020202020204" pitchFamily="34" charset="-120"/>
              </a:rPr>
              <a:t>ways to deal with </a:t>
            </a:r>
            <a:r>
              <a:rPr lang="en-US" altLang="zh-HK" sz="24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underperform staff </a:t>
            </a:r>
            <a:r>
              <a:rPr lang="en-US" altLang="zh-HK" sz="2400" dirty="0">
                <a:latin typeface="Arial Unicode MS" panose="020B0604020202020204" pitchFamily="34" charset="-120"/>
                <a:ea typeface="Arial Unicode MS" panose="020B0604020202020204" pitchFamily="34" charset="-120"/>
                <a:cs typeface="Arial Unicode MS" panose="020B0604020202020204" pitchFamily="34" charset="-120"/>
              </a:rPr>
              <a:t>is also different in a business </a:t>
            </a:r>
            <a:r>
              <a:rPr lang="en-US" altLang="zh-HK" sz="2400" dirty="0" smtClean="0">
                <a:latin typeface="Arial Unicode MS" panose="020B0604020202020204" pitchFamily="34" charset="-120"/>
                <a:ea typeface="Arial Unicode MS" panose="020B0604020202020204" pitchFamily="34" charset="-120"/>
                <a:cs typeface="Arial Unicode MS" panose="020B0604020202020204" pitchFamily="34" charset="-120"/>
              </a:rPr>
              <a:t>corporation. </a:t>
            </a:r>
          </a:p>
          <a:p>
            <a:pPr algn="just"/>
            <a:endParaRPr lang="en-US" altLang="zh-HK" dirty="0">
              <a:latin typeface="Arial Unicode MS" panose="020B0604020202020204" pitchFamily="34" charset="-120"/>
              <a:ea typeface="Arial Unicode MS" panose="020B0604020202020204" pitchFamily="34" charset="-120"/>
              <a:cs typeface="Arial Unicode MS" panose="020B0604020202020204" pitchFamily="34" charset="-120"/>
            </a:endParaRPr>
          </a:p>
          <a:p>
            <a:pPr algn="just"/>
            <a:r>
              <a:rPr lang="en-US" altLang="zh-HK" sz="2400" dirty="0" smtClean="0">
                <a:latin typeface="Arial Unicode MS" panose="020B0604020202020204" pitchFamily="34" charset="-120"/>
                <a:ea typeface="Arial Unicode MS" panose="020B0604020202020204" pitchFamily="34" charset="-120"/>
                <a:cs typeface="Arial Unicode MS" panose="020B0604020202020204" pitchFamily="34" charset="-120"/>
              </a:rPr>
              <a:t>The </a:t>
            </a:r>
            <a:r>
              <a:rPr lang="en-US" altLang="zh-HK" sz="2400"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incentive for work </a:t>
            </a:r>
            <a:r>
              <a:rPr lang="en-US" altLang="zh-HK" sz="2400" dirty="0">
                <a:latin typeface="Arial Unicode MS" panose="020B0604020202020204" pitchFamily="34" charset="-120"/>
                <a:ea typeface="Arial Unicode MS" panose="020B0604020202020204" pitchFamily="34" charset="-120"/>
                <a:cs typeface="Arial Unicode MS" panose="020B0604020202020204" pitchFamily="34" charset="-120"/>
              </a:rPr>
              <a:t>also varied.</a:t>
            </a:r>
          </a:p>
          <a:p>
            <a:pPr algn="just"/>
            <a:endParaRPr lang="en-US" altLang="zh-HK" dirty="0">
              <a:latin typeface="Arial Unicode MS" panose="020B0604020202020204" pitchFamily="34" charset="-120"/>
              <a:ea typeface="Arial Unicode MS" panose="020B0604020202020204" pitchFamily="34" charset="-120"/>
              <a:cs typeface="Arial Unicode MS" panose="020B0604020202020204" pitchFamily="34" charset="-120"/>
            </a:endParaRPr>
          </a:p>
          <a:p>
            <a:pPr algn="just"/>
            <a:endParaRPr lang="zh-HK"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311687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258FC87-00FB-4747-9022-4C789D1C4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Opulent</Template>
  <TotalTime>0</TotalTime>
  <Words>997</Words>
  <Application>Microsoft Office PowerPoint</Application>
  <PresentationFormat>如螢幕大小 (4:3)</PresentationFormat>
  <Paragraphs>98</Paragraphs>
  <Slides>19</Slides>
  <Notes>1</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華麗</vt:lpstr>
      <vt:lpstr>Leadership Enhancement for Serving Principals</vt:lpstr>
      <vt:lpstr>The Legan Group</vt:lpstr>
      <vt:lpstr>Group Structure</vt:lpstr>
      <vt:lpstr>My learning Organizational Leadership</vt:lpstr>
      <vt:lpstr>To help Hong Kong  build future leaders</vt:lpstr>
      <vt:lpstr>My learning Strategic leadership</vt:lpstr>
      <vt:lpstr>My learning Strategic leadership</vt:lpstr>
      <vt:lpstr>Attitude</vt:lpstr>
      <vt:lpstr>Knowledge</vt:lpstr>
      <vt:lpstr>Skills</vt:lpstr>
      <vt:lpstr>Keep</vt:lpstr>
      <vt:lpstr>Change</vt:lpstr>
      <vt:lpstr>Reflection</vt:lpstr>
      <vt:lpstr>Instructional Leadership</vt:lpstr>
      <vt:lpstr>Instructional Leadership</vt:lpstr>
      <vt:lpstr>Instructional Leadership</vt:lpstr>
      <vt:lpstr>Community Leadership</vt:lpstr>
      <vt:lpstr>Community Leadership</vt:lpstr>
      <vt:lpstr>Community Leadership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2012-04-21T11:49:07Z</dcterms:created>
  <dcterms:modified xsi:type="dcterms:W3CDTF">2016-05-30T01:58:15Z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TC010362652</vt:lpwstr>
  </property>
</Properties>
</file>